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0" r:id="rId2"/>
    <p:sldId id="347" r:id="rId3"/>
    <p:sldId id="257" r:id="rId4"/>
    <p:sldId id="354" r:id="rId5"/>
    <p:sldId id="355" r:id="rId6"/>
    <p:sldId id="356" r:id="rId7"/>
    <p:sldId id="303" r:id="rId8"/>
    <p:sldId id="304" r:id="rId9"/>
    <p:sldId id="269" r:id="rId10"/>
    <p:sldId id="301" r:id="rId11"/>
    <p:sldId id="349" r:id="rId12"/>
    <p:sldId id="321" r:id="rId13"/>
    <p:sldId id="325" r:id="rId14"/>
    <p:sldId id="326" r:id="rId15"/>
    <p:sldId id="306" r:id="rId16"/>
    <p:sldId id="338" r:id="rId17"/>
    <p:sldId id="307" r:id="rId18"/>
    <p:sldId id="265" r:id="rId19"/>
    <p:sldId id="261" r:id="rId20"/>
    <p:sldId id="278" r:id="rId21"/>
    <p:sldId id="343" r:id="rId22"/>
    <p:sldId id="283" r:id="rId23"/>
    <p:sldId id="279" r:id="rId24"/>
    <p:sldId id="284" r:id="rId25"/>
    <p:sldId id="330" r:id="rId26"/>
    <p:sldId id="351" r:id="rId27"/>
    <p:sldId id="352" r:id="rId28"/>
    <p:sldId id="331" r:id="rId29"/>
    <p:sldId id="353" r:id="rId30"/>
    <p:sldId id="332" r:id="rId31"/>
    <p:sldId id="288" r:id="rId32"/>
    <p:sldId id="289" r:id="rId33"/>
    <p:sldId id="277" r:id="rId34"/>
    <p:sldId id="262" r:id="rId35"/>
    <p:sldId id="345" r:id="rId36"/>
    <p:sldId id="287" r:id="rId37"/>
    <p:sldId id="322" r:id="rId38"/>
    <p:sldId id="323" r:id="rId39"/>
    <p:sldId id="293" r:id="rId40"/>
    <p:sldId id="297" r:id="rId41"/>
    <p:sldId id="358" r:id="rId42"/>
    <p:sldId id="299" r:id="rId43"/>
    <p:sldId id="294" r:id="rId44"/>
    <p:sldId id="263" r:id="rId45"/>
    <p:sldId id="258" r:id="rId46"/>
    <p:sldId id="346" r:id="rId47"/>
    <p:sldId id="259" r:id="rId48"/>
    <p:sldId id="333" r:id="rId49"/>
    <p:sldId id="334" r:id="rId50"/>
    <p:sldId id="348" r:id="rId51"/>
    <p:sldId id="335" r:id="rId52"/>
    <p:sldId id="336" r:id="rId53"/>
    <p:sldId id="337" r:id="rId54"/>
    <p:sldId id="340" r:id="rId55"/>
    <p:sldId id="341" r:id="rId56"/>
    <p:sldId id="350" r:id="rId57"/>
    <p:sldId id="357" r:id="rId58"/>
    <p:sldId id="359" r:id="rId59"/>
    <p:sldId id="360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34FB8BE-33E6-4892-9A8D-880403A1F646}">
          <p14:sldIdLst>
            <p14:sldId id="260"/>
            <p14:sldId id="347"/>
            <p14:sldId id="257"/>
            <p14:sldId id="354"/>
            <p14:sldId id="355"/>
            <p14:sldId id="356"/>
            <p14:sldId id="303"/>
            <p14:sldId id="304"/>
            <p14:sldId id="269"/>
            <p14:sldId id="301"/>
            <p14:sldId id="349"/>
            <p14:sldId id="321"/>
            <p14:sldId id="325"/>
            <p14:sldId id="326"/>
            <p14:sldId id="306"/>
            <p14:sldId id="338"/>
            <p14:sldId id="307"/>
            <p14:sldId id="265"/>
            <p14:sldId id="261"/>
            <p14:sldId id="278"/>
          </p14:sldIdLst>
        </p14:section>
        <p14:section name="摘要部分" id="{AEACC61A-1041-480F-A962-99C70E53B46F}">
          <p14:sldIdLst>
            <p14:sldId id="343"/>
          </p14:sldIdLst>
        </p14:section>
        <p14:section name="第 1 节" id="{175BF46E-A28D-4A61-9DD8-C25C817D1929}">
          <p14:sldIdLst>
            <p14:sldId id="283"/>
            <p14:sldId id="279"/>
          </p14:sldIdLst>
        </p14:section>
        <p14:section name="第 2 节" id="{F712CF66-5F53-4516-AF23-713882C04B5A}">
          <p14:sldIdLst>
            <p14:sldId id="284"/>
            <p14:sldId id="330"/>
            <p14:sldId id="351"/>
            <p14:sldId id="352"/>
            <p14:sldId id="331"/>
            <p14:sldId id="353"/>
          </p14:sldIdLst>
        </p14:section>
        <p14:section name="第 3 节" id="{5F9C98FF-FB8C-4943-AC08-26F447B473B1}">
          <p14:sldIdLst>
            <p14:sldId id="332"/>
            <p14:sldId id="288"/>
          </p14:sldIdLst>
        </p14:section>
        <p14:section name="第 4 节" id="{47B544A8-6471-4630-B663-8A203E5D03E5}">
          <p14:sldIdLst>
            <p14:sldId id="289"/>
          </p14:sldIdLst>
        </p14:section>
        <p14:section name="useless" id="{9D523EFA-ABD8-4A0E-98D1-3BEFCCDBDC64}">
          <p14:sldIdLst>
            <p14:sldId id="277"/>
            <p14:sldId id="262"/>
          </p14:sldIdLst>
        </p14:section>
        <p14:section name="摘要部分" id="{20C20256-4426-4D1C-A113-A2D82FCE07F7}">
          <p14:sldIdLst>
            <p14:sldId id="345"/>
          </p14:sldIdLst>
        </p14:section>
        <p14:section name="第 1 节" id="{3687B912-82B1-4181-8FE9-7005BF503AB5}">
          <p14:sldIdLst>
            <p14:sldId id="287"/>
            <p14:sldId id="322"/>
            <p14:sldId id="323"/>
            <p14:sldId id="293"/>
          </p14:sldIdLst>
        </p14:section>
        <p14:section name="第 2 节" id="{F507B01C-C375-4F59-B123-DFBAB4EAA4B5}">
          <p14:sldIdLst>
            <p14:sldId id="297"/>
          </p14:sldIdLst>
        </p14:section>
        <p14:section name="useless_" id="{19E4BD04-0277-4184-B211-F1FE2752B5A3}">
          <p14:sldIdLst>
            <p14:sldId id="358"/>
            <p14:sldId id="299"/>
            <p14:sldId id="294"/>
            <p14:sldId id="263"/>
            <p14:sldId id="258"/>
            <p14:sldId id="346"/>
            <p14:sldId id="259"/>
            <p14:sldId id="333"/>
            <p14:sldId id="334"/>
            <p14:sldId id="348"/>
            <p14:sldId id="335"/>
            <p14:sldId id="336"/>
            <p14:sldId id="337"/>
            <p14:sldId id="340"/>
            <p14:sldId id="341"/>
            <p14:sldId id="350"/>
            <p14:sldId id="357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91509" initials="T" lastIdx="1" clrIdx="0">
    <p:extLst>
      <p:ext uri="{19B8F6BF-5375-455C-9EA6-DF929625EA0E}">
        <p15:presenceInfo xmlns:p15="http://schemas.microsoft.com/office/powerpoint/2012/main" userId="T1915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DE"/>
    <a:srgbClr val="FF9933"/>
    <a:srgbClr val="D2A000"/>
    <a:srgbClr val="EFEFE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85924" autoAdjust="0"/>
  </p:normalViewPr>
  <p:slideViewPr>
    <p:cSldViewPr snapToGrid="0">
      <p:cViewPr varScale="1">
        <p:scale>
          <a:sx n="90" d="100"/>
          <a:sy n="90" d="100"/>
        </p:scale>
        <p:origin x="43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D8FC-0655-4CE5-B9BA-599BA9E41FD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56244-57AD-43BB-9DD3-88511456A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3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034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总而言之，一句话概括它的作用：它是是为了一个更好的图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315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图经过多层</a:t>
            </a:r>
            <a:r>
              <a:rPr lang="en-US" altLang="zh-CN" dirty="0"/>
              <a:t>GCN</a:t>
            </a:r>
            <a:r>
              <a:rPr lang="zh-CN" altLang="en-US" dirty="0"/>
              <a:t>获得高维向量嵌入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669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通过向量之间的距离生成</a:t>
            </a:r>
            <a:r>
              <a:rPr lang="en-US" altLang="zh-CN" dirty="0" err="1"/>
              <a:t>kNN</a:t>
            </a:r>
            <a:r>
              <a:rPr lang="zh-CN" altLang="en-US" dirty="0"/>
              <a:t>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559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通过观测到的图进行优化</a:t>
            </a:r>
            <a:endParaRPr lang="en-US" altLang="zh-CN" dirty="0"/>
          </a:p>
          <a:p>
            <a:r>
              <a:rPr lang="en-US" altLang="zh-CN" dirty="0" err="1"/>
              <a:t>Omeg</a:t>
            </a:r>
            <a:r>
              <a:rPr lang="zh-CN" altLang="en-US" dirty="0"/>
              <a:t>是社区之间的关系，</a:t>
            </a:r>
            <a:endParaRPr lang="en-US" altLang="zh-CN" dirty="0"/>
          </a:p>
          <a:p>
            <a:r>
              <a:rPr lang="zh-CN" altLang="en-US" dirty="0"/>
              <a:t>例如 中国人对美国人的关系就是相似的</a:t>
            </a:r>
            <a:endParaRPr lang="en-US" altLang="zh-CN" dirty="0"/>
          </a:p>
          <a:p>
            <a:r>
              <a:rPr lang="en-US" altLang="zh-CN" dirty="0"/>
              <a:t>Alpha </a:t>
            </a:r>
            <a:r>
              <a:rPr lang="zh-CN" altLang="en-US" dirty="0"/>
              <a:t>和 </a:t>
            </a:r>
            <a:r>
              <a:rPr lang="en-US" altLang="zh-CN" dirty="0"/>
              <a:t>beta</a:t>
            </a:r>
            <a:r>
              <a:rPr lang="zh-CN" altLang="en-US" dirty="0"/>
              <a:t>在后面会提及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556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EM-optimizer ~ Graph Optimizer</a:t>
            </a:r>
          </a:p>
          <a:p>
            <a:r>
              <a:rPr lang="zh-CN" altLang="en-US" dirty="0"/>
              <a:t>对于任何凹函数都是收敛的</a:t>
            </a:r>
            <a:endParaRPr lang="en-US" altLang="zh-CN" dirty="0"/>
          </a:p>
          <a:p>
            <a:r>
              <a:rPr lang="en-US" altLang="zh-CN" dirty="0"/>
              <a:t>Jensen</a:t>
            </a:r>
          </a:p>
          <a:p>
            <a:endParaRPr lang="en-US" altLang="zh-CN" dirty="0"/>
          </a:p>
          <a:p>
            <a:r>
              <a:rPr lang="zh-CN" altLang="en-US" dirty="0"/>
              <a:t>再看到右下角，</a:t>
            </a:r>
            <a:r>
              <a:rPr lang="en-US" altLang="zh-CN" dirty="0"/>
              <a:t>alpha</a:t>
            </a:r>
            <a:r>
              <a:rPr lang="zh-CN" altLang="en-US" dirty="0"/>
              <a:t>，</a:t>
            </a:r>
            <a:r>
              <a:rPr lang="en-US" altLang="zh-CN" dirty="0"/>
              <a:t>beta</a:t>
            </a:r>
            <a:r>
              <a:rPr lang="zh-CN" altLang="en-US" dirty="0"/>
              <a:t>分别为真阳性和假阳性</a:t>
            </a:r>
            <a:endParaRPr lang="en-US" altLang="zh-CN" dirty="0"/>
          </a:p>
          <a:p>
            <a:r>
              <a:rPr lang="zh-CN" altLang="en-US" dirty="0"/>
              <a:t>举个例子，就是得了新冠也测出来了叫真阳性；没的新冠但是测出来有叫假阳性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690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GEN</a:t>
            </a:r>
            <a:r>
              <a:rPr lang="zh-CN" altLang="en-US" dirty="0"/>
              <a:t>的复杂度主要在</a:t>
            </a:r>
            <a:r>
              <a:rPr lang="en-US" altLang="zh-CN" dirty="0" err="1"/>
              <a:t>kNN</a:t>
            </a:r>
            <a:r>
              <a:rPr lang="zh-CN" altLang="en-US" dirty="0"/>
              <a:t>步骤和</a:t>
            </a:r>
            <a:r>
              <a:rPr lang="en-US" altLang="zh-CN" dirty="0"/>
              <a:t>EM</a:t>
            </a:r>
            <a:r>
              <a:rPr lang="zh-CN" altLang="en-US" dirty="0"/>
              <a:t>优化步骤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38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kNN</a:t>
            </a:r>
            <a:r>
              <a:rPr lang="zh-CN" altLang="en-US" dirty="0"/>
              <a:t>和</a:t>
            </a:r>
            <a:r>
              <a:rPr lang="en-US" altLang="zh-CN" dirty="0"/>
              <a:t>EM</a:t>
            </a:r>
            <a:r>
              <a:rPr lang="zh-CN" altLang="en-US" dirty="0"/>
              <a:t>两个步骤的具体算法如下</a:t>
            </a:r>
            <a:endParaRPr lang="en-US" altLang="zh-CN" dirty="0"/>
          </a:p>
          <a:p>
            <a:r>
              <a:rPr lang="zh-CN" altLang="en-US" dirty="0"/>
              <a:t>因为图的优化邻接矩阵</a:t>
            </a:r>
            <a:r>
              <a:rPr lang="en-US" altLang="zh-CN" dirty="0"/>
              <a:t>Q</a:t>
            </a:r>
            <a:r>
              <a:rPr lang="zh-CN" altLang="en-US" dirty="0"/>
              <a:t>的计算存在三个隐变量，因此可以使用</a:t>
            </a:r>
            <a:r>
              <a:rPr lang="en-US" altLang="zh-CN" dirty="0"/>
              <a:t>EM</a:t>
            </a:r>
            <a:r>
              <a:rPr lang="zh-CN" altLang="en-US" dirty="0"/>
              <a:t>算法进行优化</a:t>
            </a:r>
            <a:endParaRPr lang="en-US" altLang="zh-CN" dirty="0"/>
          </a:p>
          <a:p>
            <a:r>
              <a:rPr lang="en-US" altLang="zh-CN" dirty="0" err="1"/>
              <a:t>kNN</a:t>
            </a:r>
            <a:r>
              <a:rPr lang="zh-CN" altLang="en-US" dirty="0"/>
              <a:t>因为其中每两个都需要计算一次所以时</a:t>
            </a:r>
            <a:r>
              <a:rPr lang="en-US" altLang="zh-CN" dirty="0"/>
              <a:t>O(n^2)</a:t>
            </a:r>
          </a:p>
          <a:p>
            <a:r>
              <a:rPr lang="en-US" altLang="zh-CN" dirty="0"/>
              <a:t>Q</a:t>
            </a:r>
            <a:r>
              <a:rPr lang="zh-CN" altLang="en-US" dirty="0"/>
              <a:t>因为全非</a:t>
            </a:r>
            <a:r>
              <a:rPr lang="en-US" altLang="zh-CN" dirty="0"/>
              <a:t>0</a:t>
            </a:r>
            <a:r>
              <a:rPr lang="zh-CN" altLang="en-US" dirty="0"/>
              <a:t>，为稠密矩阵所以复杂度时</a:t>
            </a:r>
            <a:r>
              <a:rPr lang="en-US" altLang="zh-CN" dirty="0"/>
              <a:t>O(n^2)</a:t>
            </a:r>
          </a:p>
          <a:p>
            <a:r>
              <a:rPr lang="en-US" altLang="zh-CN" dirty="0"/>
              <a:t>EM </a:t>
            </a:r>
            <a:r>
              <a:rPr lang="zh-CN" altLang="en-US" dirty="0"/>
              <a:t>对 凹函数都收敛</a:t>
            </a:r>
            <a:r>
              <a:rPr lang="en-US" altLang="zh-CN" dirty="0"/>
              <a:t>-》Jensen</a:t>
            </a:r>
            <a:r>
              <a:rPr lang="zh-CN" altLang="en-US" dirty="0"/>
              <a:t>不等式证明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715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在大致了解了项目后，来看一下方案与实现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93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主要分为模块，</a:t>
            </a:r>
            <a:endParaRPr lang="en-US" altLang="zh-CN" dirty="0"/>
          </a:p>
          <a:p>
            <a:r>
              <a:rPr lang="zh-CN" altLang="en-US" dirty="0"/>
              <a:t>第一块，优化</a:t>
            </a:r>
            <a:r>
              <a:rPr lang="en-US" altLang="zh-CN" dirty="0"/>
              <a:t>GEN</a:t>
            </a:r>
            <a:r>
              <a:rPr lang="zh-CN" altLang="en-US" dirty="0"/>
              <a:t>，具体需要对</a:t>
            </a:r>
            <a:r>
              <a:rPr lang="en-US" altLang="zh-CN" dirty="0"/>
              <a:t>KNN</a:t>
            </a:r>
            <a:r>
              <a:rPr lang="zh-CN" altLang="en-US" dirty="0"/>
              <a:t>和</a:t>
            </a:r>
            <a:r>
              <a:rPr lang="en-US" altLang="zh-CN" dirty="0"/>
              <a:t>EM</a:t>
            </a:r>
            <a:r>
              <a:rPr lang="zh-CN" altLang="en-US" dirty="0"/>
              <a:t>进行优化</a:t>
            </a:r>
            <a:endParaRPr lang="en-US" altLang="zh-CN" dirty="0"/>
          </a:p>
          <a:p>
            <a:r>
              <a:rPr lang="zh-CN" altLang="en-US" dirty="0"/>
              <a:t>第二块，将</a:t>
            </a:r>
            <a:r>
              <a:rPr lang="en-US" altLang="zh-CN" dirty="0"/>
              <a:t>GEN</a:t>
            </a:r>
            <a:r>
              <a:rPr lang="zh-CN" altLang="en-US" dirty="0"/>
              <a:t>无监督华，需要一个新的结构与新的衡量标准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033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en-US" altLang="zh-CN" dirty="0"/>
              <a:t>GEN</a:t>
            </a:r>
            <a:r>
              <a:rPr lang="zh-CN" altLang="en-US" dirty="0"/>
              <a:t>第一步：改进</a:t>
            </a:r>
            <a:r>
              <a:rPr lang="en-US" altLang="zh-CN" dirty="0" err="1"/>
              <a:t>kNN</a:t>
            </a:r>
            <a:r>
              <a:rPr lang="zh-CN" altLang="en-US" dirty="0"/>
              <a:t>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76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首先来做一个简单的自我介绍</a:t>
            </a:r>
            <a:endParaRPr lang="en-US" altLang="zh-CN" dirty="0"/>
          </a:p>
          <a:p>
            <a:r>
              <a:rPr lang="zh-CN" altLang="en-US" dirty="0"/>
              <a:t>我目前就读于华中科技大学计算机学院</a:t>
            </a:r>
            <a:endParaRPr lang="en-US" altLang="zh-CN" dirty="0"/>
          </a:p>
          <a:p>
            <a:r>
              <a:rPr lang="zh-CN" altLang="en-US" dirty="0"/>
              <a:t>主要研究方向包括图神经网络、计算机视觉网络结构、第三代基因测序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75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第二步：改进</a:t>
            </a:r>
            <a:endParaRPr lang="en-US" altLang="zh-CN" dirty="0"/>
          </a:p>
          <a:p>
            <a:r>
              <a:rPr lang="zh-CN" altLang="en-US" dirty="0"/>
              <a:t>这里可能有点复杂</a:t>
            </a:r>
            <a:endParaRPr lang="en-US" altLang="zh-CN" dirty="0"/>
          </a:p>
          <a:p>
            <a:r>
              <a:rPr lang="zh-CN" altLang="en-US" dirty="0"/>
              <a:t>在之前我们知道</a:t>
            </a:r>
            <a:r>
              <a:rPr lang="en-US" altLang="zh-CN" dirty="0"/>
              <a:t>Q</a:t>
            </a:r>
            <a:r>
              <a:rPr lang="zh-CN" altLang="en-US" dirty="0"/>
              <a:t>是稠密矩阵，但是其中有很多重复值，因此接下来对这些重复值进行压缩</a:t>
            </a:r>
            <a:endParaRPr lang="en-US" altLang="zh-CN" dirty="0"/>
          </a:p>
          <a:p>
            <a:r>
              <a:rPr lang="en-US" altLang="zh-CN" dirty="0"/>
              <a:t>Sigma</a:t>
            </a:r>
            <a:r>
              <a:rPr lang="zh-CN" altLang="en-US" dirty="0"/>
              <a:t>是大于阈值取</a:t>
            </a:r>
            <a:r>
              <a:rPr lang="en-US" altLang="zh-CN" dirty="0"/>
              <a:t>1</a:t>
            </a:r>
            <a:r>
              <a:rPr lang="zh-CN" altLang="en-US" dirty="0"/>
              <a:t>小于取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992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稠密矩阵</a:t>
            </a:r>
            <a:r>
              <a:rPr lang="en-US" altLang="zh-CN" dirty="0"/>
              <a:t>-》 O</a:t>
            </a:r>
            <a:r>
              <a:rPr lang="zh-CN" altLang="en-US" dirty="0"/>
              <a:t>（</a:t>
            </a:r>
            <a:r>
              <a:rPr lang="en-US" altLang="zh-CN" dirty="0"/>
              <a:t>n^2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07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稠密矩阵</a:t>
            </a:r>
            <a:r>
              <a:rPr lang="en-US" altLang="zh-CN" dirty="0"/>
              <a:t>-》 O</a:t>
            </a:r>
            <a:r>
              <a:rPr lang="zh-CN" altLang="en-US" dirty="0"/>
              <a:t>（</a:t>
            </a:r>
            <a:r>
              <a:rPr lang="en-US" altLang="zh-CN" dirty="0"/>
              <a:t>n^2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608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稠密矩阵</a:t>
            </a:r>
            <a:r>
              <a:rPr lang="en-US" altLang="zh-CN" dirty="0"/>
              <a:t>-》 O</a:t>
            </a:r>
            <a:r>
              <a:rPr lang="zh-CN" altLang="en-US" dirty="0"/>
              <a:t>（</a:t>
            </a:r>
            <a:r>
              <a:rPr lang="en-US" altLang="zh-CN" dirty="0"/>
              <a:t>n^2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76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稠密矩阵</a:t>
            </a:r>
            <a:r>
              <a:rPr lang="en-US" altLang="zh-CN" dirty="0"/>
              <a:t>-》 O</a:t>
            </a:r>
            <a:r>
              <a:rPr lang="zh-CN" altLang="en-US" dirty="0"/>
              <a:t>（</a:t>
            </a:r>
            <a:r>
              <a:rPr lang="en-US" altLang="zh-CN" dirty="0"/>
              <a:t>n^2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Alpha</a:t>
            </a:r>
            <a:r>
              <a:rPr lang="zh-CN" altLang="en-US" dirty="0"/>
              <a:t>，</a:t>
            </a:r>
            <a:r>
              <a:rPr lang="en-US" altLang="zh-CN" dirty="0"/>
              <a:t>beta</a:t>
            </a:r>
            <a:r>
              <a:rPr lang="zh-CN" altLang="en-US" dirty="0"/>
              <a:t>只是对</a:t>
            </a:r>
            <a:r>
              <a:rPr lang="en-US" altLang="zh-CN" dirty="0"/>
              <a:t>Q</a:t>
            </a:r>
            <a:r>
              <a:rPr lang="zh-CN" altLang="en-US" dirty="0"/>
              <a:t>求和，因此只用</a:t>
            </a:r>
            <a:r>
              <a:rPr lang="en-US" altLang="zh-CN" dirty="0"/>
              <a:t>T</a:t>
            </a:r>
            <a:r>
              <a:rPr lang="zh-CN" altLang="en-US" dirty="0"/>
              <a:t>记录每个相同值出现次数即可，然后乘以相应位置对应的值</a:t>
            </a:r>
            <a:endParaRPr lang="en-US" altLang="zh-CN" dirty="0"/>
          </a:p>
          <a:p>
            <a:r>
              <a:rPr lang="en-US" altLang="zh-CN" dirty="0"/>
              <a:t>Omega</a:t>
            </a:r>
            <a:r>
              <a:rPr lang="zh-CN" altLang="en-US" dirty="0"/>
              <a:t>复杂一点，需要特定行列求和，因此只用找到</a:t>
            </a:r>
            <a:r>
              <a:rPr lang="en-US" altLang="zh-CN" dirty="0"/>
              <a:t>T</a:t>
            </a:r>
            <a:r>
              <a:rPr lang="zh-CN" altLang="en-US" dirty="0"/>
              <a:t>中相应行列的位置取出来即可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437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众所周知 </a:t>
            </a:r>
            <a:r>
              <a:rPr lang="en-US" altLang="zh-CN" dirty="0"/>
              <a:t>Python</a:t>
            </a:r>
            <a:r>
              <a:rPr lang="zh-CN" altLang="en-US" dirty="0"/>
              <a:t>的循环是迭代器实现的，因此非常慢</a:t>
            </a:r>
            <a:endParaRPr lang="en-US" altLang="zh-CN" dirty="0"/>
          </a:p>
          <a:p>
            <a:r>
              <a:rPr lang="zh-CN" altLang="en-US" dirty="0"/>
              <a:t>这里使用</a:t>
            </a:r>
            <a:r>
              <a:rPr lang="en-US" altLang="zh-CN" dirty="0"/>
              <a:t>JIT</a:t>
            </a:r>
            <a:r>
              <a:rPr lang="zh-CN" altLang="en-US" dirty="0"/>
              <a:t>技术，直接在运行该段代码时将该段代码编译为机器代码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61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介绍完第一个模块后，接下来介绍第二个模块：无监督</a:t>
            </a:r>
            <a:r>
              <a:rPr lang="en-US" altLang="zh-CN" dirty="0"/>
              <a:t>GEN</a:t>
            </a:r>
          </a:p>
          <a:p>
            <a:r>
              <a:rPr lang="zh-CN" altLang="en-US" dirty="0"/>
              <a:t>这是原版的</a:t>
            </a:r>
            <a:r>
              <a:rPr lang="en-US" altLang="zh-CN" dirty="0"/>
              <a:t>GEN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25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这是无监督版本的</a:t>
            </a:r>
            <a:r>
              <a:rPr lang="en-US" altLang="zh-CN" dirty="0"/>
              <a:t>GEN</a:t>
            </a:r>
          </a:p>
          <a:p>
            <a:r>
              <a:rPr lang="zh-CN" altLang="en-US" dirty="0"/>
              <a:t>无监督没有</a:t>
            </a:r>
            <a:r>
              <a:rPr lang="en-US" altLang="zh-CN" dirty="0"/>
              <a:t>class</a:t>
            </a:r>
            <a:r>
              <a:rPr lang="zh-CN" altLang="en-US" dirty="0"/>
              <a:t>， 所以就自己创造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 err="1"/>
              <a:t>SVD~Autoencoder~PCA</a:t>
            </a:r>
            <a:r>
              <a:rPr lang="en-US" altLang="zh-CN" dirty="0"/>
              <a:t> </a:t>
            </a:r>
            <a:r>
              <a:rPr lang="zh-CN" altLang="en-US" dirty="0"/>
              <a:t>在高维空间找最大的特征值和特征向量</a:t>
            </a:r>
            <a:endParaRPr lang="en-US" altLang="zh-CN" dirty="0"/>
          </a:p>
          <a:p>
            <a:r>
              <a:rPr lang="en-US" altLang="zh-CN" dirty="0"/>
              <a:t>SVD</a:t>
            </a:r>
            <a:r>
              <a:rPr lang="zh-CN" altLang="en-US" dirty="0"/>
              <a:t>分解复杂度</a:t>
            </a:r>
            <a:r>
              <a:rPr lang="en-US" altLang="zh-CN" dirty="0"/>
              <a:t>O</a:t>
            </a:r>
            <a:r>
              <a:rPr lang="zh-CN" altLang="en-US" dirty="0"/>
              <a:t>（</a:t>
            </a:r>
            <a:r>
              <a:rPr lang="en-US" altLang="zh-CN" dirty="0"/>
              <a:t>n^3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677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提出新的结构之后需要一种新的指标来衡量无监督学习的好坏</a:t>
            </a:r>
            <a:endParaRPr lang="en-US" altLang="zh-CN" dirty="0"/>
          </a:p>
          <a:p>
            <a:r>
              <a:rPr lang="zh-CN" altLang="en-US" dirty="0"/>
              <a:t>这里我们采用</a:t>
            </a:r>
            <a:r>
              <a:rPr lang="en-US" altLang="zh-CN" dirty="0" err="1"/>
              <a:t>topK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278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在了解了方案与实现后接下来具体看一看成果与展望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9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接下来我们正式开始，我将从一下四个方面来进行我的实习总结</a:t>
            </a:r>
            <a:endParaRPr lang="en-US" altLang="zh-CN" dirty="0"/>
          </a:p>
          <a:p>
            <a:r>
              <a:rPr lang="zh-CN" altLang="en-US" dirty="0"/>
              <a:t>分别是。。。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547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同样也分为两个模块 优化</a:t>
            </a:r>
            <a:r>
              <a:rPr lang="en-US" altLang="zh-CN" dirty="0"/>
              <a:t>Gen </a:t>
            </a:r>
            <a:r>
              <a:rPr lang="zh-CN" altLang="en-US" dirty="0"/>
              <a:t>无监督</a:t>
            </a:r>
            <a:r>
              <a:rPr lang="en-US" altLang="zh-CN" dirty="0"/>
              <a:t>GEN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37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在优化</a:t>
            </a:r>
            <a:r>
              <a:rPr lang="en-US" altLang="zh-CN" dirty="0"/>
              <a:t>GEN</a:t>
            </a:r>
            <a:r>
              <a:rPr lang="zh-CN" altLang="en-US" dirty="0"/>
              <a:t>方面可以将内存。。。速度。。。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73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这张图是将</a:t>
            </a:r>
            <a:r>
              <a:rPr lang="en-US" altLang="zh-CN" dirty="0"/>
              <a:t>Reddit</a:t>
            </a:r>
            <a:r>
              <a:rPr lang="zh-CN" altLang="en-US" dirty="0"/>
              <a:t>直接送入</a:t>
            </a:r>
            <a:r>
              <a:rPr lang="en-US" altLang="zh-CN" dirty="0"/>
              <a:t>GCN</a:t>
            </a:r>
            <a:r>
              <a:rPr lang="zh-CN" altLang="en-US" dirty="0"/>
              <a:t>与优化</a:t>
            </a:r>
            <a:r>
              <a:rPr lang="en-US" altLang="zh-CN" dirty="0"/>
              <a:t>Reddit</a:t>
            </a:r>
            <a:r>
              <a:rPr lang="zh-CN" altLang="en-US" dirty="0"/>
              <a:t>送入</a:t>
            </a:r>
            <a:r>
              <a:rPr lang="en-US" altLang="zh-CN" dirty="0"/>
              <a:t>GCN</a:t>
            </a:r>
            <a:r>
              <a:rPr lang="zh-CN" altLang="en-US" dirty="0"/>
              <a:t>的对比，可以发现随着迭代次数的增加，</a:t>
            </a:r>
            <a:r>
              <a:rPr lang="en-US" altLang="zh-CN" dirty="0"/>
              <a:t>GCN</a:t>
            </a:r>
            <a:r>
              <a:rPr lang="zh-CN" altLang="en-US" dirty="0"/>
              <a:t>在 优化后的</a:t>
            </a:r>
            <a:r>
              <a:rPr lang="en-US" altLang="zh-CN" dirty="0"/>
              <a:t>Reddit</a:t>
            </a:r>
            <a:r>
              <a:rPr lang="zh-CN" altLang="en-US" dirty="0"/>
              <a:t>上的效果越来越好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513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速度上每次迭代用时大幅度减少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254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无监督</a:t>
            </a:r>
            <a:r>
              <a:rPr lang="en-US" altLang="zh-CN" dirty="0"/>
              <a:t>GEN</a:t>
            </a:r>
            <a:r>
              <a:rPr lang="zh-CN" altLang="en-US" dirty="0"/>
              <a:t>也是由于</a:t>
            </a:r>
            <a:r>
              <a:rPr lang="en-US" altLang="zh-CN" dirty="0"/>
              <a:t>GCN</a:t>
            </a:r>
            <a:r>
              <a:rPr lang="zh-CN" altLang="en-US" dirty="0"/>
              <a:t>、</a:t>
            </a:r>
            <a:r>
              <a:rPr lang="en-US" altLang="zh-CN" dirty="0" err="1"/>
              <a:t>GraphSAGE</a:t>
            </a:r>
            <a:r>
              <a:rPr lang="zh-CN" altLang="en-US" dirty="0"/>
              <a:t>等</a:t>
            </a:r>
            <a:r>
              <a:rPr lang="en-US" altLang="zh-CN" dirty="0"/>
              <a:t>baseline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62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来做一个小结吧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64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虽然取得了一些阶段性的成果，但是任重而道远，首先需要一种。。。，其次去掉。。。，而且也需要。。。最后也可也以结合</a:t>
            </a:r>
            <a:r>
              <a:rPr lang="en-US" altLang="zh-CN" dirty="0" err="1"/>
              <a:t>GraphSAINT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824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最后一个方面：个人思考总结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611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98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那么我的总结结束了，谢谢大家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6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首先我们不妨从一个具体的例子出发</a:t>
            </a:r>
            <a:endParaRPr lang="en-US" altLang="zh-CN" dirty="0"/>
          </a:p>
          <a:p>
            <a:r>
              <a:rPr lang="zh-CN" altLang="en-US" dirty="0"/>
              <a:t>在我们的业务中经常会遇到这样的社交网络</a:t>
            </a:r>
            <a:endParaRPr lang="en-US" altLang="zh-CN" dirty="0"/>
          </a:p>
          <a:p>
            <a:r>
              <a:rPr lang="zh-CN" altLang="en-US" dirty="0"/>
              <a:t>右侧是我们观测到的社交网络</a:t>
            </a:r>
            <a:endParaRPr lang="en-US" altLang="zh-CN" dirty="0"/>
          </a:p>
          <a:p>
            <a:r>
              <a:rPr lang="zh-CN" altLang="en-US" dirty="0"/>
              <a:t>左侧是我们期望的网络</a:t>
            </a:r>
            <a:endParaRPr lang="en-US" altLang="zh-CN" dirty="0"/>
          </a:p>
          <a:p>
            <a:r>
              <a:rPr lang="zh-CN" altLang="en-US" dirty="0"/>
              <a:t>节点：用户</a:t>
            </a:r>
            <a:endParaRPr lang="en-US" altLang="zh-CN" dirty="0"/>
          </a:p>
          <a:p>
            <a:r>
              <a:rPr lang="zh-CN" altLang="en-US" dirty="0"/>
              <a:t>边：好友、共同关注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2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18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289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0054DE"/>
                    </a:solidFill>
                  </a:rPr>
                  <a:t>GEN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能使得同种用户更加集中</a:t>
                </a:r>
                <a:endParaRPr lang="en-US" altLang="zh-CN" dirty="0">
                  <a:solidFill>
                    <a:srgbClr val="0054DE"/>
                  </a:solidFill>
                </a:endParaRPr>
              </a:p>
              <a:p>
                <a:r>
                  <a:rPr lang="zh-CN" altLang="en-US" dirty="0">
                    <a:solidFill>
                      <a:srgbClr val="0054DE"/>
                    </a:solidFill>
                  </a:rPr>
                  <a:t>对于</a:t>
                </a:r>
                <a:r>
                  <a:rPr lang="en-US" altLang="zh-CN" dirty="0">
                    <a:solidFill>
                      <a:srgbClr val="0054DE"/>
                    </a:solidFill>
                  </a:rPr>
                  <a:t>QQ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群，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54DE"/>
                    </a:solidFill>
                  </a:rPr>
                  <a:t>数量级的图，开销在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54DE"/>
                    </a:solidFill>
                  </a:rPr>
                  <a:t>，远超想象</a:t>
                </a:r>
                <a:endParaRPr lang="en-US" altLang="zh-CN" dirty="0">
                  <a:solidFill>
                    <a:srgbClr val="0054DE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srgbClr val="0054DE"/>
                    </a:solidFill>
                  </a:rPr>
                  <a:t>有些业务没有标签，而且人工标签存在粗糙、错误的情况</a:t>
                </a:r>
                <a:endParaRPr lang="en-US" altLang="zh-CN" sz="1200" dirty="0">
                  <a:solidFill>
                    <a:srgbClr val="0054DE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54DE"/>
                    </a:solidFill>
                  </a:rPr>
                  <a:t>对于</a:t>
                </a:r>
                <a:r>
                  <a:rPr lang="en-US" altLang="zh-CN" dirty="0">
                    <a:solidFill>
                      <a:srgbClr val="0054DE"/>
                    </a:solidFill>
                  </a:rPr>
                  <a:t>QQ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群，</a:t>
                </a:r>
                <a:r>
                  <a:rPr lang="en-US" altLang="zh-CN" b="0" i="0">
                    <a:solidFill>
                      <a:srgbClr val="0054DE"/>
                    </a:solidFill>
                    <a:latin typeface="Cambria Math" panose="02040503050406030204" pitchFamily="18" charset="0"/>
                  </a:rPr>
                  <a:t>10^9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数量级的图，开销在</a:t>
                </a:r>
                <a:r>
                  <a:rPr lang="en-US" altLang="zh-CN" i="0">
                    <a:solidFill>
                      <a:srgbClr val="0054DE"/>
                    </a:solidFill>
                    <a:latin typeface="Cambria Math" panose="02040503050406030204" pitchFamily="18" charset="0"/>
                  </a:rPr>
                  <a:t>10^</a:t>
                </a:r>
                <a:r>
                  <a:rPr lang="en-US" altLang="zh-CN" b="0" i="0">
                    <a:solidFill>
                      <a:srgbClr val="0054DE"/>
                    </a:solidFill>
                    <a:latin typeface="Cambria Math" panose="02040503050406030204" pitchFamily="18" charset="0"/>
                  </a:rPr>
                  <a:t>18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，远超想象</a:t>
                </a:r>
                <a:endParaRPr lang="en-US" altLang="zh-CN" dirty="0">
                  <a:solidFill>
                    <a:srgbClr val="0054DE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srgbClr val="0054DE"/>
                    </a:solidFill>
                  </a:rPr>
                  <a:t>有些业务没有标签，而且人工标签存在粗糙、错误的情况</a:t>
                </a:r>
                <a:endParaRPr lang="en-US" altLang="zh-CN" sz="1200" dirty="0">
                  <a:solidFill>
                    <a:srgbClr val="0054DE"/>
                  </a:solidFill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9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针对以上两点我在这段时间内取得了一些初步的成果</a:t>
            </a:r>
            <a:endParaRPr lang="en-US" altLang="zh-CN" dirty="0"/>
          </a:p>
          <a:p>
            <a:r>
              <a:rPr lang="zh-CN" altLang="en-US" dirty="0"/>
              <a:t>这里展示的是成果的概况</a:t>
            </a:r>
            <a:endParaRPr lang="en-US" altLang="zh-CN" dirty="0"/>
          </a:p>
          <a:p>
            <a:r>
              <a:rPr lang="zh-CN" altLang="en-US" dirty="0"/>
              <a:t>在后面我们会详细介绍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360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图是一切的基础，我们来理解一下什么是图</a:t>
            </a:r>
            <a:endParaRPr lang="en-US" altLang="zh-CN" dirty="0"/>
          </a:p>
          <a:p>
            <a:r>
              <a:rPr lang="zh-CN" altLang="en-US" dirty="0"/>
              <a:t>社交网络</a:t>
            </a:r>
            <a:endParaRPr lang="en-US" altLang="zh-CN" dirty="0"/>
          </a:p>
          <a:p>
            <a:r>
              <a:rPr lang="zh-CN" altLang="en-US" dirty="0"/>
              <a:t>节点之间存在关系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21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图卷积是对欧几里得空间卷积的拓扑扩展</a:t>
            </a:r>
            <a:endParaRPr lang="en-US" altLang="zh-CN" dirty="0"/>
          </a:p>
          <a:p>
            <a:r>
              <a:rPr lang="zh-CN" altLang="en-US" dirty="0"/>
              <a:t>常规的计算机视觉中的卷积只能用于网格状数据</a:t>
            </a:r>
            <a:endParaRPr lang="en-US" altLang="zh-CN" dirty="0"/>
          </a:p>
          <a:p>
            <a:r>
              <a:rPr lang="zh-CN" altLang="en-US" dirty="0"/>
              <a:t>但是图卷积可以应用于任何拓扑结构的图数据</a:t>
            </a:r>
            <a:endParaRPr lang="en-US" altLang="zh-CN" dirty="0"/>
          </a:p>
          <a:p>
            <a:r>
              <a:rPr lang="en-US" altLang="zh-CN" dirty="0"/>
              <a:t>Conv2d </a:t>
            </a:r>
            <a:r>
              <a:rPr lang="zh-CN" altLang="en-US" dirty="0"/>
              <a:t>欧几里得空间</a:t>
            </a:r>
            <a:endParaRPr lang="en-US" altLang="zh-CN" dirty="0"/>
          </a:p>
          <a:p>
            <a:r>
              <a:rPr lang="en-US" altLang="zh-CN" dirty="0" err="1"/>
              <a:t>graphConv</a:t>
            </a:r>
            <a:r>
              <a:rPr lang="en-US" altLang="zh-CN" dirty="0"/>
              <a:t> </a:t>
            </a:r>
            <a:r>
              <a:rPr lang="zh-CN" altLang="en-US" dirty="0"/>
              <a:t>拓扑空间</a:t>
            </a:r>
            <a:endParaRPr lang="en-US" altLang="zh-CN" dirty="0"/>
          </a:p>
          <a:p>
            <a:r>
              <a:rPr lang="zh-CN" altLang="en-US" dirty="0"/>
              <a:t>社交网络</a:t>
            </a:r>
            <a:r>
              <a:rPr lang="en-US" altLang="zh-CN" dirty="0"/>
              <a:t>~</a:t>
            </a:r>
            <a:r>
              <a:rPr lang="en-US" altLang="zh-CN" dirty="0" err="1"/>
              <a:t>qq</a:t>
            </a:r>
            <a:r>
              <a:rPr lang="en-US" altLang="zh-CN" dirty="0"/>
              <a:t>~</a:t>
            </a:r>
            <a:r>
              <a:rPr lang="zh-CN" altLang="en-US" dirty="0"/>
              <a:t>微信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649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接下来就到了我们的主角了</a:t>
            </a:r>
            <a:r>
              <a:rPr lang="en-US" altLang="zh-CN" dirty="0"/>
              <a:t>GEN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56244-57AD-43BB-9DD3-88511456AF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27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35523-2AD4-4BF6-AA00-C7757301EB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1384" y="2161308"/>
            <a:ext cx="10393707" cy="1387909"/>
          </a:xfrm>
        </p:spPr>
        <p:txBody>
          <a:bodyPr anchor="b">
            <a:normAutofit/>
          </a:bodyPr>
          <a:lstStyle>
            <a:lvl1pPr algn="l">
              <a:defRPr sz="7000">
                <a:solidFill>
                  <a:srgbClr val="0054DE"/>
                </a:solidFill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腾讯信息安全部</a:t>
            </a:r>
            <a:r>
              <a:rPr lang="en-US" altLang="zh-CN" dirty="0"/>
              <a:t>PPT</a:t>
            </a:r>
            <a:r>
              <a:rPr lang="zh-CN" altLang="en-US" dirty="0"/>
              <a:t>模版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47874A-3157-4A2E-A27E-5F4A91CE69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48680"/>
            <a:ext cx="1937577" cy="1008112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3CD73754-FC11-45EE-8EC8-BD4C9E6639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3418" y="3696249"/>
            <a:ext cx="10381673" cy="618980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rgbClr val="0054DE"/>
                </a:solidFill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Tencent Infosec dept PowerPoint Template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33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4521CC12-309C-48E1-99B6-1BAB8B8C08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79575" y="2996952"/>
            <a:ext cx="2940817" cy="864096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id="{B0A8853B-6A7A-4FF4-82F0-77450D73CD33}"/>
              </a:ext>
            </a:extLst>
          </p:cNvPr>
          <p:cNvSpPr/>
          <p:nvPr userDrawn="1"/>
        </p:nvSpPr>
        <p:spPr>
          <a:xfrm>
            <a:off x="-10518" y="6310313"/>
            <a:ext cx="12202518" cy="28800"/>
          </a:xfrm>
          <a:prstGeom prst="rect">
            <a:avLst/>
          </a:prstGeom>
          <a:solidFill>
            <a:srgbClr val="004C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45E257-2CE1-4D3E-803B-BE8BF4689D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3" y="6402220"/>
            <a:ext cx="905168" cy="3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8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C0B3C-FD03-42B6-8254-F7D4C0DE5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44839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54DE"/>
                </a:solidFill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此处可添加标题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FB376D-2BCC-46AB-AEC8-DA58389FA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515"/>
            <a:ext cx="10515600" cy="4351338"/>
          </a:xfrm>
        </p:spPr>
        <p:txBody>
          <a:bodyPr/>
          <a:lstStyle>
            <a:lvl1pPr>
              <a:defRPr sz="2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B225DCFD-EB66-4A57-BDF4-C40C3DD36BF4}"/>
              </a:ext>
            </a:extLst>
          </p:cNvPr>
          <p:cNvSpPr/>
          <p:nvPr userDrawn="1"/>
        </p:nvSpPr>
        <p:spPr>
          <a:xfrm>
            <a:off x="-10518" y="6310313"/>
            <a:ext cx="12202518" cy="28800"/>
          </a:xfrm>
          <a:prstGeom prst="rect">
            <a:avLst/>
          </a:prstGeom>
          <a:solidFill>
            <a:srgbClr val="004C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1C27B2-7BEE-49FB-AB4B-077C8BCB38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3" y="6402220"/>
            <a:ext cx="905168" cy="350890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BA3876F2-8AB0-4B97-B759-01B04B300D8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50099" y="6445267"/>
            <a:ext cx="4368038" cy="307843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74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04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6AA6C4-B2E7-45BD-AA52-E5109325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6200A6-715B-423C-B91F-03F009D01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BE4BF7-E27C-4A4E-BFB1-4D5F48939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B3F67-D95B-4AE4-99C9-D996BA77E35D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BA8EF9-5610-44D6-A684-8A1030DFC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3E334-CB88-4F75-9FE9-F657DE0DE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D2F7-9F7A-4406-A15A-A5DB22031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54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24.png"/><Relationship Id="rId7" Type="http://schemas.openxmlformats.org/officeDocument/2006/relationships/slide" Target="slide2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slide" Target="slide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0.xml"/><Relationship Id="rId5" Type="http://schemas.openxmlformats.org/officeDocument/2006/relationships/slide" Target="slide36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标题 1">
            <a:extLst>
              <a:ext uri="{FF2B5EF4-FFF2-40B4-BE49-F238E27FC236}">
                <a16:creationId xmlns:a16="http://schemas.microsoft.com/office/drawing/2014/main" id="{A0803966-9B77-4E9A-A6DC-93CD22CE2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2161308"/>
            <a:ext cx="10393707" cy="1447524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Internship Summary </a:t>
            </a:r>
            <a:br>
              <a:rPr lang="en-US" altLang="zh-CN" sz="4800" dirty="0"/>
            </a:br>
            <a:r>
              <a:rPr lang="en-US" altLang="zh-CN" sz="4800" dirty="0"/>
              <a:t>Report</a:t>
            </a:r>
            <a:endParaRPr lang="zh-CN" altLang="en-US" sz="4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8D9DB4-9DC5-4C53-8ECA-3DA5ABD1F12D}"/>
              </a:ext>
            </a:extLst>
          </p:cNvPr>
          <p:cNvSpPr txBox="1"/>
          <p:nvPr/>
        </p:nvSpPr>
        <p:spPr>
          <a:xfrm>
            <a:off x="9952074" y="5613706"/>
            <a:ext cx="2163725" cy="1149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Mingyuan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 Chi</a:t>
            </a:r>
          </a:p>
          <a:p>
            <a:pPr algn="r">
              <a:lnSpc>
                <a:spcPct val="200000"/>
              </a:lnSpc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User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 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Portrait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 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Group</a:t>
            </a:r>
          </a:p>
          <a:p>
            <a:pPr algn="r">
              <a:lnSpc>
                <a:spcPct val="200000"/>
              </a:lnSpc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 Strategy Operations Center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ACB47D2-6C85-41A2-A6A0-1315EDDFC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99337"/>
              </p:ext>
            </p:extLst>
          </p:nvPr>
        </p:nvGraphicFramePr>
        <p:xfrm>
          <a:off x="4572000" y="2413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2413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C60579E-C3C6-4CE9-8925-4C3938F9F832}"/>
              </a:ext>
            </a:extLst>
          </p:cNvPr>
          <p:cNvSpPr txBox="1"/>
          <p:nvPr/>
        </p:nvSpPr>
        <p:spPr>
          <a:xfrm>
            <a:off x="10134166" y="5382468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54DE"/>
                </a:solidFill>
              </a:rPr>
              <a:t>supervisor</a:t>
            </a:r>
            <a:r>
              <a:rPr lang="zh-CN" altLang="en-US" sz="1400" dirty="0">
                <a:solidFill>
                  <a:srgbClr val="0054DE"/>
                </a:solidFill>
              </a:rPr>
              <a:t>：</a:t>
            </a:r>
            <a:r>
              <a:rPr lang="en-US" altLang="zh-CN" sz="1400" dirty="0">
                <a:solidFill>
                  <a:srgbClr val="0054DE"/>
                </a:solidFill>
              </a:rPr>
              <a:t>Harry </a:t>
            </a:r>
            <a:r>
              <a:rPr lang="en-US" altLang="zh-CN" sz="1400" dirty="0" err="1">
                <a:solidFill>
                  <a:srgbClr val="0054DE"/>
                </a:solidFill>
              </a:rPr>
              <a:t>Mou</a:t>
            </a:r>
            <a:endParaRPr lang="zh-CN" altLang="en-US" sz="1400" dirty="0">
              <a:solidFill>
                <a:srgbClr val="0054DE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C5C9783-3A27-47E5-852F-DE454309C0DF}"/>
              </a:ext>
            </a:extLst>
          </p:cNvPr>
          <p:cNvCxnSpPr/>
          <p:nvPr/>
        </p:nvCxnSpPr>
        <p:spPr>
          <a:xfrm>
            <a:off x="609600" y="3810000"/>
            <a:ext cx="58403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GEN">
            <a:extLst>
              <a:ext uri="{FF2B5EF4-FFF2-40B4-BE49-F238E27FC236}">
                <a16:creationId xmlns:a16="http://schemas.microsoft.com/office/drawing/2014/main" id="{601C01E5-27A8-4C7E-A6C2-93C0CE15A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7174" y="2150285"/>
            <a:ext cx="8332878" cy="864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G</a:t>
            </a:r>
            <a:r>
              <a:rPr lang="en-US" altLang="zh-CN" sz="3500" dirty="0"/>
              <a:t>raph</a:t>
            </a:r>
            <a:r>
              <a:rPr lang="en-US" altLang="zh-CN" dirty="0"/>
              <a:t> </a:t>
            </a:r>
            <a:r>
              <a:rPr lang="en-US" altLang="zh-CN" sz="3600" dirty="0"/>
              <a:t>structure</a:t>
            </a:r>
            <a:r>
              <a:rPr lang="en-US" altLang="zh-CN" dirty="0"/>
              <a:t> E</a:t>
            </a:r>
            <a:r>
              <a:rPr lang="en-US" altLang="zh-CN" sz="3600" dirty="0"/>
              <a:t>stimation</a:t>
            </a:r>
            <a:r>
              <a:rPr lang="en-US" altLang="zh-CN" dirty="0"/>
              <a:t> </a:t>
            </a:r>
            <a:r>
              <a:rPr lang="en-US" altLang="zh-CN" sz="3600" dirty="0"/>
              <a:t>neural</a:t>
            </a:r>
            <a:r>
              <a:rPr lang="en-US" altLang="zh-CN" dirty="0"/>
              <a:t> N</a:t>
            </a:r>
            <a:r>
              <a:rPr lang="en-US" altLang="zh-CN" sz="3300" dirty="0"/>
              <a:t>etwork</a:t>
            </a:r>
            <a:endParaRPr lang="zh-CN" altLang="en-US" sz="33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6767C6C-99F7-4B43-BF21-382E31BDCCB6}"/>
              </a:ext>
            </a:extLst>
          </p:cNvPr>
          <p:cNvCxnSpPr>
            <a:cxnSpLocks/>
          </p:cNvCxnSpPr>
          <p:nvPr/>
        </p:nvCxnSpPr>
        <p:spPr>
          <a:xfrm>
            <a:off x="2286000" y="3014381"/>
            <a:ext cx="697112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17DFBE3F-5CF9-4296-8CA2-8F9B1A763820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67587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Dive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GEN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GEN_intro">
                <a:extLst>
                  <a:ext uri="{FF2B5EF4-FFF2-40B4-BE49-F238E27FC236}">
                    <a16:creationId xmlns:a16="http://schemas.microsoft.com/office/drawing/2014/main" id="{A5AA4BFB-9AC9-43D3-AF0F-402E24AC3940}"/>
                  </a:ext>
                </a:extLst>
              </p:cNvPr>
              <p:cNvSpPr txBox="1"/>
              <p:nvPr/>
            </p:nvSpPr>
            <p:spPr>
              <a:xfrm>
                <a:off x="776562" y="3253298"/>
                <a:ext cx="10478574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54DE"/>
                    </a:solidFill>
                  </a:rPr>
                  <a:t>For a noisy input graph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1600" dirty="0">
                    <a:solidFill>
                      <a:srgbClr val="0054DE"/>
                    </a:solidFill>
                  </a:rPr>
                  <a:t>，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a relatively accurate optimized graph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zh-CN" altLang="en-US" sz="1600" i="1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is obtained such that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dirty="0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600" b="0" i="1" dirty="0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dirty="0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r>
                          <a:rPr lang="en-US" altLang="zh-CN" sz="1600" b="0" i="1" dirty="0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1600" b="0" i="1" dirty="0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outperforms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rgbClr val="0054DE"/>
                  </a:solidFill>
                </a:endParaRPr>
              </a:p>
            </p:txBody>
          </p:sp>
        </mc:Choice>
        <mc:Fallback xmlns="">
          <p:sp>
            <p:nvSpPr>
              <p:cNvPr id="7" name="!!GEN_intro">
                <a:extLst>
                  <a:ext uri="{FF2B5EF4-FFF2-40B4-BE49-F238E27FC236}">
                    <a16:creationId xmlns:a16="http://schemas.microsoft.com/office/drawing/2014/main" id="{A5AA4BFB-9AC9-43D3-AF0F-402E24AC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2" y="3253298"/>
                <a:ext cx="10478574" cy="370294"/>
              </a:xfrm>
              <a:prstGeom prst="rect">
                <a:avLst/>
              </a:prstGeom>
              <a:blipFill>
                <a:blip r:embed="rId2"/>
                <a:stretch>
                  <a:fillRect l="-291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!!tmp" descr="图片包含 图形用户界面&#10;&#10;描述已自动生成">
            <a:extLst>
              <a:ext uri="{FF2B5EF4-FFF2-40B4-BE49-F238E27FC236}">
                <a16:creationId xmlns:a16="http://schemas.microsoft.com/office/drawing/2014/main" id="{6128AD2F-7F99-4B6E-AFE2-CB801BCAC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77" y="3997718"/>
            <a:ext cx="6482545" cy="2069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!!wbk">
            <a:extLst>
              <a:ext uri="{FF2B5EF4-FFF2-40B4-BE49-F238E27FC236}">
                <a16:creationId xmlns:a16="http://schemas.microsoft.com/office/drawing/2014/main" id="{69A4B73E-44E5-44F1-BF97-1B2266906B23}"/>
              </a:ext>
            </a:extLst>
          </p:cNvPr>
          <p:cNvSpPr txBox="1"/>
          <p:nvPr/>
        </p:nvSpPr>
        <p:spPr>
          <a:xfrm>
            <a:off x="5415968" y="6454703"/>
            <a:ext cx="6713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54DE"/>
                </a:solidFill>
              </a:rPr>
              <a:t>Image from Harry </a:t>
            </a:r>
            <a:r>
              <a:rPr lang="en-US" altLang="zh-CN" sz="1200" dirty="0" err="1">
                <a:solidFill>
                  <a:srgbClr val="0054DE"/>
                </a:solidFill>
              </a:rPr>
              <a:t>Mou</a:t>
            </a:r>
            <a:r>
              <a:rPr lang="en-US" altLang="zh-CN" sz="1200" dirty="0">
                <a:solidFill>
                  <a:srgbClr val="0054DE"/>
                </a:solidFill>
              </a:rPr>
              <a:t>. </a:t>
            </a:r>
            <a:r>
              <a:rPr lang="zh-CN" altLang="en-US" sz="1200" dirty="0">
                <a:solidFill>
                  <a:srgbClr val="0054DE"/>
                </a:solidFill>
              </a:rPr>
              <a:t>黑产看了会落泪</a:t>
            </a:r>
            <a:r>
              <a:rPr lang="en-US" altLang="zh-CN" sz="1200" dirty="0">
                <a:solidFill>
                  <a:srgbClr val="0054DE"/>
                </a:solidFill>
              </a:rPr>
              <a:t>! </a:t>
            </a:r>
            <a:r>
              <a:rPr lang="zh-CN" altLang="en-US" sz="1200" dirty="0">
                <a:solidFill>
                  <a:srgbClr val="0054DE"/>
                </a:solidFill>
              </a:rPr>
              <a:t>万字解密图算法技术在黑产挖掘中的应用与创新</a:t>
            </a:r>
            <a:r>
              <a:rPr lang="en-US" altLang="zh-CN" sz="1200" dirty="0">
                <a:solidFill>
                  <a:srgbClr val="0054DE"/>
                </a:solidFill>
              </a:rPr>
              <a:t>[R],2021</a:t>
            </a:r>
            <a:endParaRPr lang="zh-CN" altLang="en-US" sz="12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25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GEN">
            <a:extLst>
              <a:ext uri="{FF2B5EF4-FFF2-40B4-BE49-F238E27FC236}">
                <a16:creationId xmlns:a16="http://schemas.microsoft.com/office/drawing/2014/main" id="{601C01E5-27A8-4C7E-A6C2-93C0CE15A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7174" y="2150285"/>
            <a:ext cx="8332878" cy="864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G</a:t>
            </a:r>
            <a:r>
              <a:rPr lang="en-US" altLang="zh-CN" sz="3500" dirty="0"/>
              <a:t>raph</a:t>
            </a:r>
            <a:r>
              <a:rPr lang="en-US" altLang="zh-CN" dirty="0"/>
              <a:t> </a:t>
            </a:r>
            <a:r>
              <a:rPr lang="en-US" altLang="zh-CN" sz="3600" dirty="0"/>
              <a:t>structure</a:t>
            </a:r>
            <a:r>
              <a:rPr lang="en-US" altLang="zh-CN" dirty="0"/>
              <a:t> E</a:t>
            </a:r>
            <a:r>
              <a:rPr lang="en-US" altLang="zh-CN" sz="3600" dirty="0"/>
              <a:t>stimation</a:t>
            </a:r>
            <a:r>
              <a:rPr lang="en-US" altLang="zh-CN" dirty="0"/>
              <a:t> </a:t>
            </a:r>
            <a:r>
              <a:rPr lang="en-US" altLang="zh-CN" sz="3600" dirty="0"/>
              <a:t>neural</a:t>
            </a:r>
            <a:r>
              <a:rPr lang="en-US" altLang="zh-CN" dirty="0"/>
              <a:t> N</a:t>
            </a:r>
            <a:r>
              <a:rPr lang="en-US" altLang="zh-CN" sz="3300" dirty="0"/>
              <a:t>etwork</a:t>
            </a:r>
            <a:endParaRPr lang="zh-CN" altLang="en-US" sz="33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6767C6C-99F7-4B43-BF21-382E31BDCCB6}"/>
              </a:ext>
            </a:extLst>
          </p:cNvPr>
          <p:cNvCxnSpPr>
            <a:cxnSpLocks/>
          </p:cNvCxnSpPr>
          <p:nvPr/>
        </p:nvCxnSpPr>
        <p:spPr>
          <a:xfrm>
            <a:off x="2286000" y="3014381"/>
            <a:ext cx="697112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!!wbk">
            <a:extLst>
              <a:ext uri="{FF2B5EF4-FFF2-40B4-BE49-F238E27FC236}">
                <a16:creationId xmlns:a16="http://schemas.microsoft.com/office/drawing/2014/main" id="{69A4B73E-44E5-44F1-BF97-1B2266906B23}"/>
              </a:ext>
            </a:extLst>
          </p:cNvPr>
          <p:cNvSpPr txBox="1"/>
          <p:nvPr/>
        </p:nvSpPr>
        <p:spPr>
          <a:xfrm>
            <a:off x="5914234" y="6441440"/>
            <a:ext cx="6157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54DE"/>
                </a:solidFill>
              </a:rPr>
              <a:t>图片来自 牟帅</a:t>
            </a:r>
            <a:r>
              <a:rPr lang="en-US" altLang="zh-CN" sz="1200" dirty="0">
                <a:solidFill>
                  <a:srgbClr val="0054DE"/>
                </a:solidFill>
              </a:rPr>
              <a:t>. </a:t>
            </a:r>
            <a:r>
              <a:rPr lang="zh-CN" altLang="en-US" sz="1200" dirty="0">
                <a:solidFill>
                  <a:srgbClr val="0054DE"/>
                </a:solidFill>
              </a:rPr>
              <a:t>黑产看了会落泪</a:t>
            </a:r>
            <a:r>
              <a:rPr lang="en-US" altLang="zh-CN" sz="1200" dirty="0">
                <a:solidFill>
                  <a:srgbClr val="0054DE"/>
                </a:solidFill>
              </a:rPr>
              <a:t>! </a:t>
            </a:r>
            <a:r>
              <a:rPr lang="zh-CN" altLang="en-US" sz="1200" dirty="0">
                <a:solidFill>
                  <a:srgbClr val="0054DE"/>
                </a:solidFill>
              </a:rPr>
              <a:t>万字解密图算法技术在黑产挖掘中的应用与创新</a:t>
            </a:r>
            <a:r>
              <a:rPr lang="en-US" altLang="zh-CN" sz="1200" dirty="0">
                <a:solidFill>
                  <a:srgbClr val="0054DE"/>
                </a:solidFill>
              </a:rPr>
              <a:t>[R],2021</a:t>
            </a:r>
            <a:endParaRPr lang="zh-CN" altLang="en-US" sz="1200" dirty="0">
              <a:solidFill>
                <a:srgbClr val="0054DE"/>
              </a:solidFill>
            </a:endParaRPr>
          </a:p>
        </p:txBody>
      </p:sp>
      <p:pic>
        <p:nvPicPr>
          <p:cNvPr id="10" name="!!tmp">
            <a:extLst>
              <a:ext uri="{FF2B5EF4-FFF2-40B4-BE49-F238E27FC236}">
                <a16:creationId xmlns:a16="http://schemas.microsoft.com/office/drawing/2014/main" id="{27E5C4C4-461F-4DC4-8C4D-8D37F6BE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32" y="3783185"/>
            <a:ext cx="9829479" cy="2447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DBFFA2-D6FE-4A26-A3EF-3873152701CC}"/>
              </a:ext>
            </a:extLst>
          </p:cNvPr>
          <p:cNvSpPr txBox="1"/>
          <p:nvPr/>
        </p:nvSpPr>
        <p:spPr>
          <a:xfrm>
            <a:off x="2867217" y="943101"/>
            <a:ext cx="6991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9933"/>
                </a:solidFill>
              </a:rPr>
              <a:t>Generic diagram optimization framework:</a:t>
            </a:r>
          </a:p>
          <a:p>
            <a:pPr algn="ctr"/>
            <a:r>
              <a:rPr lang="en-US" altLang="zh-CN" sz="2800" b="1" dirty="0">
                <a:solidFill>
                  <a:srgbClr val="FF9933"/>
                </a:solidFill>
              </a:rPr>
              <a:t>A better diagram!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GEN_intro">
                <a:extLst>
                  <a:ext uri="{FF2B5EF4-FFF2-40B4-BE49-F238E27FC236}">
                    <a16:creationId xmlns:a16="http://schemas.microsoft.com/office/drawing/2014/main" id="{D92312F1-5039-34C8-3E0B-EA29D56379C7}"/>
                  </a:ext>
                </a:extLst>
              </p:cNvPr>
              <p:cNvSpPr txBox="1"/>
              <p:nvPr/>
            </p:nvSpPr>
            <p:spPr>
              <a:xfrm>
                <a:off x="776562" y="3253298"/>
                <a:ext cx="10478574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54DE"/>
                    </a:solidFill>
                  </a:rPr>
                  <a:t>For a noisy input graph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1600" dirty="0">
                    <a:solidFill>
                      <a:srgbClr val="0054DE"/>
                    </a:solidFill>
                  </a:rPr>
                  <a:t>，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a relatively accurate optimized graph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zh-CN" altLang="en-US" sz="1600" i="1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is obtained such that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dirty="0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600" b="0" i="1" dirty="0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dirty="0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r>
                          <a:rPr lang="en-US" altLang="zh-CN" sz="1600" b="0" i="1" dirty="0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1600" b="0" i="1" dirty="0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outperforms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rgbClr val="0054DE"/>
                  </a:solidFill>
                </a:endParaRPr>
              </a:p>
            </p:txBody>
          </p:sp>
        </mc:Choice>
        <mc:Fallback xmlns="">
          <p:sp>
            <p:nvSpPr>
              <p:cNvPr id="4" name="!!GEN_intro">
                <a:extLst>
                  <a:ext uri="{FF2B5EF4-FFF2-40B4-BE49-F238E27FC236}">
                    <a16:creationId xmlns:a16="http://schemas.microsoft.com/office/drawing/2014/main" id="{D92312F1-5039-34C8-3E0B-EA29D5637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2" y="3253298"/>
                <a:ext cx="10478574" cy="370294"/>
              </a:xfrm>
              <a:prstGeom prst="rect">
                <a:avLst/>
              </a:prstGeom>
              <a:blipFill>
                <a:blip r:embed="rId4"/>
                <a:stretch>
                  <a:fillRect l="-291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1">
            <a:extLst>
              <a:ext uri="{FF2B5EF4-FFF2-40B4-BE49-F238E27FC236}">
                <a16:creationId xmlns:a16="http://schemas.microsoft.com/office/drawing/2014/main" id="{54C27811-F5CE-BD20-2034-85C95A64DE2E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67587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Dive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GEN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5312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7A0BFC-A1C0-4A84-9F32-B0799319733C}"/>
              </a:ext>
            </a:extLst>
          </p:cNvPr>
          <p:cNvSpPr txBox="1"/>
          <p:nvPr/>
        </p:nvSpPr>
        <p:spPr>
          <a:xfrm>
            <a:off x="3597981" y="6482974"/>
            <a:ext cx="874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54DE"/>
                </a:solidFill>
              </a:rPr>
              <a:t>Image</a:t>
            </a:r>
            <a:r>
              <a:rPr lang="zh-CN" altLang="en-US" sz="1200" dirty="0">
                <a:solidFill>
                  <a:srgbClr val="0054DE"/>
                </a:solidFill>
              </a:rPr>
              <a:t> </a:t>
            </a:r>
            <a:r>
              <a:rPr lang="en-US" altLang="zh-CN" sz="1200" dirty="0">
                <a:solidFill>
                  <a:srgbClr val="0054DE"/>
                </a:solidFill>
              </a:rPr>
              <a:t>from</a:t>
            </a:r>
            <a:r>
              <a:rPr lang="zh-CN" altLang="en-US" sz="1200" dirty="0">
                <a:solidFill>
                  <a:srgbClr val="0054DE"/>
                </a:solidFill>
              </a:rPr>
              <a:t> </a:t>
            </a:r>
            <a:r>
              <a:rPr lang="en-US" altLang="zh-CN" sz="1200" dirty="0">
                <a:solidFill>
                  <a:srgbClr val="0054DE"/>
                </a:solidFill>
              </a:rPr>
              <a:t>Ruijia W, Shuai M. Graph Structure Estimation Neural Networks[J].</a:t>
            </a:r>
            <a:r>
              <a:rPr lang="zh-CN" altLang="zh-CN" sz="1200" dirty="0">
                <a:solidFill>
                  <a:srgbClr val="0054DE"/>
                </a:solidFill>
                <a:latin typeface="Arial Unicode MS"/>
              </a:rPr>
              <a:t> </a:t>
            </a:r>
            <a:r>
              <a:rPr lang="zh-CN" altLang="zh-CN" sz="1200" dirty="0">
                <a:solidFill>
                  <a:srgbClr val="0054DE"/>
                </a:solidFill>
              </a:rPr>
              <a:t>Proceedings of the Web Conference </a:t>
            </a:r>
            <a:r>
              <a:rPr lang="en-US" altLang="zh-CN" sz="1200" dirty="0">
                <a:solidFill>
                  <a:srgbClr val="0054DE"/>
                </a:solidFill>
              </a:rPr>
              <a:t>,</a:t>
            </a:r>
            <a:r>
              <a:rPr lang="zh-CN" altLang="zh-CN" sz="1200" dirty="0">
                <a:solidFill>
                  <a:srgbClr val="0054DE"/>
                </a:solidFill>
              </a:rPr>
              <a:t>2021</a:t>
            </a:r>
            <a:r>
              <a:rPr lang="en-US" altLang="zh-CN" sz="1200" dirty="0">
                <a:solidFill>
                  <a:srgbClr val="0054DE"/>
                </a:solidFill>
              </a:rPr>
              <a:t>:342-353</a:t>
            </a:r>
            <a:endParaRPr lang="zh-CN" altLang="en-US" sz="1200" b="1" dirty="0">
              <a:solidFill>
                <a:srgbClr val="0054DE"/>
              </a:solidFill>
            </a:endParaRPr>
          </a:p>
        </p:txBody>
      </p:sp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0E0DD252-83A9-4EA9-954A-5817C17B0C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5693" y="1721792"/>
            <a:ext cx="8060614" cy="3414415"/>
          </a:xfrm>
          <a:custGeom>
            <a:avLst/>
            <a:gdLst>
              <a:gd name="connsiteX0" fmla="*/ 0 w 8060614"/>
              <a:gd name="connsiteY0" fmla="*/ 0 h 3414415"/>
              <a:gd name="connsiteX1" fmla="*/ 8060614 w 8060614"/>
              <a:gd name="connsiteY1" fmla="*/ 0 h 3414415"/>
              <a:gd name="connsiteX2" fmla="*/ 8060614 w 8060614"/>
              <a:gd name="connsiteY2" fmla="*/ 3414415 h 3414415"/>
              <a:gd name="connsiteX3" fmla="*/ 0 w 8060614"/>
              <a:gd name="connsiteY3" fmla="*/ 3414415 h 3414415"/>
              <a:gd name="connsiteX4" fmla="*/ 0 w 8060614"/>
              <a:gd name="connsiteY4" fmla="*/ 0 h 3414415"/>
              <a:gd name="connsiteX5" fmla="*/ 677507 w 8060614"/>
              <a:gd name="connsiteY5" fmla="*/ 179676 h 3414415"/>
              <a:gd name="connsiteX6" fmla="*/ 677507 w 8060614"/>
              <a:gd name="connsiteY6" fmla="*/ 1439246 h 3414415"/>
              <a:gd name="connsiteX7" fmla="*/ 6054906 w 8060614"/>
              <a:gd name="connsiteY7" fmla="*/ 1439246 h 3414415"/>
              <a:gd name="connsiteX8" fmla="*/ 6054906 w 8060614"/>
              <a:gd name="connsiteY8" fmla="*/ 179676 h 3414415"/>
              <a:gd name="connsiteX9" fmla="*/ 677507 w 8060614"/>
              <a:gd name="connsiteY9" fmla="*/ 179676 h 341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60614" h="3414415">
                <a:moveTo>
                  <a:pt x="0" y="0"/>
                </a:moveTo>
                <a:lnTo>
                  <a:pt x="8060614" y="0"/>
                </a:lnTo>
                <a:lnTo>
                  <a:pt x="8060614" y="3414415"/>
                </a:lnTo>
                <a:lnTo>
                  <a:pt x="0" y="3414415"/>
                </a:lnTo>
                <a:lnTo>
                  <a:pt x="0" y="0"/>
                </a:lnTo>
                <a:close/>
                <a:moveTo>
                  <a:pt x="677507" y="179676"/>
                </a:moveTo>
                <a:lnTo>
                  <a:pt x="677507" y="1439246"/>
                </a:lnTo>
                <a:lnTo>
                  <a:pt x="6054906" y="1439246"/>
                </a:lnTo>
                <a:lnTo>
                  <a:pt x="6054906" y="179676"/>
                </a:lnTo>
                <a:lnTo>
                  <a:pt x="677507" y="179676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2FED97D6-9C2C-464F-B179-6153525F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t="5262" r="24883" b="57848"/>
          <a:stretch>
            <a:fillRect/>
          </a:stretch>
        </p:blipFill>
        <p:spPr>
          <a:xfrm>
            <a:off x="2743201" y="1901468"/>
            <a:ext cx="5377399" cy="1259570"/>
          </a:xfrm>
          <a:custGeom>
            <a:avLst/>
            <a:gdLst>
              <a:gd name="connsiteX0" fmla="*/ 0 w 5377399"/>
              <a:gd name="connsiteY0" fmla="*/ 0 h 1259570"/>
              <a:gd name="connsiteX1" fmla="*/ 5377399 w 5377399"/>
              <a:gd name="connsiteY1" fmla="*/ 0 h 1259570"/>
              <a:gd name="connsiteX2" fmla="*/ 5377399 w 5377399"/>
              <a:gd name="connsiteY2" fmla="*/ 1259570 h 1259570"/>
              <a:gd name="connsiteX3" fmla="*/ 0 w 5377399"/>
              <a:gd name="connsiteY3" fmla="*/ 1259570 h 1259570"/>
              <a:gd name="connsiteX4" fmla="*/ 0 w 5377399"/>
              <a:gd name="connsiteY4" fmla="*/ 0 h 125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399" h="1259570">
                <a:moveTo>
                  <a:pt x="0" y="0"/>
                </a:moveTo>
                <a:lnTo>
                  <a:pt x="5377399" y="0"/>
                </a:lnTo>
                <a:lnTo>
                  <a:pt x="5377399" y="1259570"/>
                </a:lnTo>
                <a:lnTo>
                  <a:pt x="0" y="12595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4F6A7447-FD2B-0084-6BE3-91EC416AB5A5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67587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Dive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GEN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107400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9684FB0E-EDA3-4474-AE07-C521D15BEB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5693" y="1721792"/>
            <a:ext cx="8060614" cy="3414415"/>
          </a:xfrm>
          <a:custGeom>
            <a:avLst/>
            <a:gdLst>
              <a:gd name="connsiteX0" fmla="*/ 0 w 8060614"/>
              <a:gd name="connsiteY0" fmla="*/ 0 h 3414415"/>
              <a:gd name="connsiteX1" fmla="*/ 8060614 w 8060614"/>
              <a:gd name="connsiteY1" fmla="*/ 0 h 3414415"/>
              <a:gd name="connsiteX2" fmla="*/ 8060614 w 8060614"/>
              <a:gd name="connsiteY2" fmla="*/ 3414415 h 3414415"/>
              <a:gd name="connsiteX3" fmla="*/ 0 w 8060614"/>
              <a:gd name="connsiteY3" fmla="*/ 3414415 h 3414415"/>
              <a:gd name="connsiteX4" fmla="*/ 0 w 8060614"/>
              <a:gd name="connsiteY4" fmla="*/ 0 h 3414415"/>
              <a:gd name="connsiteX5" fmla="*/ 847065 w 8060614"/>
              <a:gd name="connsiteY5" fmla="*/ 1537650 h 3414415"/>
              <a:gd name="connsiteX6" fmla="*/ 847065 w 8060614"/>
              <a:gd name="connsiteY6" fmla="*/ 2797220 h 3414415"/>
              <a:gd name="connsiteX7" fmla="*/ 6224464 w 8060614"/>
              <a:gd name="connsiteY7" fmla="*/ 2797220 h 3414415"/>
              <a:gd name="connsiteX8" fmla="*/ 6224464 w 8060614"/>
              <a:gd name="connsiteY8" fmla="*/ 1537650 h 3414415"/>
              <a:gd name="connsiteX9" fmla="*/ 847065 w 8060614"/>
              <a:gd name="connsiteY9" fmla="*/ 1537650 h 341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60614" h="3414415">
                <a:moveTo>
                  <a:pt x="0" y="0"/>
                </a:moveTo>
                <a:lnTo>
                  <a:pt x="8060614" y="0"/>
                </a:lnTo>
                <a:lnTo>
                  <a:pt x="8060614" y="3414415"/>
                </a:lnTo>
                <a:lnTo>
                  <a:pt x="0" y="3414415"/>
                </a:lnTo>
                <a:lnTo>
                  <a:pt x="0" y="0"/>
                </a:lnTo>
                <a:close/>
                <a:moveTo>
                  <a:pt x="847065" y="1537650"/>
                </a:moveTo>
                <a:lnTo>
                  <a:pt x="847065" y="2797220"/>
                </a:lnTo>
                <a:lnTo>
                  <a:pt x="6224464" y="2797220"/>
                </a:lnTo>
                <a:lnTo>
                  <a:pt x="6224464" y="1537650"/>
                </a:lnTo>
                <a:lnTo>
                  <a:pt x="847065" y="153765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1950D25E-24F1-4234-B455-33C48ED86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9" t="45034" r="22779" b="18076"/>
          <a:stretch>
            <a:fillRect/>
          </a:stretch>
        </p:blipFill>
        <p:spPr>
          <a:xfrm>
            <a:off x="2912759" y="3259442"/>
            <a:ext cx="5377399" cy="1259570"/>
          </a:xfrm>
          <a:custGeom>
            <a:avLst/>
            <a:gdLst>
              <a:gd name="connsiteX0" fmla="*/ 0 w 5377399"/>
              <a:gd name="connsiteY0" fmla="*/ 0 h 1259570"/>
              <a:gd name="connsiteX1" fmla="*/ 5377399 w 5377399"/>
              <a:gd name="connsiteY1" fmla="*/ 0 h 1259570"/>
              <a:gd name="connsiteX2" fmla="*/ 5377399 w 5377399"/>
              <a:gd name="connsiteY2" fmla="*/ 1259570 h 1259570"/>
              <a:gd name="connsiteX3" fmla="*/ 0 w 5377399"/>
              <a:gd name="connsiteY3" fmla="*/ 1259570 h 1259570"/>
              <a:gd name="connsiteX4" fmla="*/ 0 w 5377399"/>
              <a:gd name="connsiteY4" fmla="*/ 0 h 125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399" h="1259570">
                <a:moveTo>
                  <a:pt x="0" y="0"/>
                </a:moveTo>
                <a:lnTo>
                  <a:pt x="5377399" y="0"/>
                </a:lnTo>
                <a:lnTo>
                  <a:pt x="5377399" y="1259570"/>
                </a:lnTo>
                <a:lnTo>
                  <a:pt x="0" y="12595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!!GEN_img">
            <a:extLst>
              <a:ext uri="{FF2B5EF4-FFF2-40B4-BE49-F238E27FC236}">
                <a16:creationId xmlns:a16="http://schemas.microsoft.com/office/drawing/2014/main" id="{C6496F5D-0D4B-474F-A700-F36655355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95" b="82488"/>
          <a:stretch/>
        </p:blipFill>
        <p:spPr>
          <a:xfrm>
            <a:off x="3894209" y="5374163"/>
            <a:ext cx="3827949" cy="756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B92319BA-32A0-E92A-997C-408EE286385C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67587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Dive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GEN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A7C8B6-A941-DFB4-8799-0D9388B6B919}"/>
              </a:ext>
            </a:extLst>
          </p:cNvPr>
          <p:cNvSpPr txBox="1"/>
          <p:nvPr/>
        </p:nvSpPr>
        <p:spPr>
          <a:xfrm>
            <a:off x="3597981" y="6482974"/>
            <a:ext cx="874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54DE"/>
                </a:solidFill>
              </a:rPr>
              <a:t>Image</a:t>
            </a:r>
            <a:r>
              <a:rPr lang="zh-CN" altLang="en-US" sz="1200" dirty="0">
                <a:solidFill>
                  <a:srgbClr val="0054DE"/>
                </a:solidFill>
              </a:rPr>
              <a:t> </a:t>
            </a:r>
            <a:r>
              <a:rPr lang="en-US" altLang="zh-CN" sz="1200" dirty="0">
                <a:solidFill>
                  <a:srgbClr val="0054DE"/>
                </a:solidFill>
              </a:rPr>
              <a:t>from</a:t>
            </a:r>
            <a:r>
              <a:rPr lang="zh-CN" altLang="en-US" sz="1200" dirty="0">
                <a:solidFill>
                  <a:srgbClr val="0054DE"/>
                </a:solidFill>
              </a:rPr>
              <a:t> </a:t>
            </a:r>
            <a:r>
              <a:rPr lang="en-US" altLang="zh-CN" sz="1200" dirty="0">
                <a:solidFill>
                  <a:srgbClr val="0054DE"/>
                </a:solidFill>
              </a:rPr>
              <a:t>Ruijia W, Shuai M. Graph Structure Estimation Neural Networks[J].</a:t>
            </a:r>
            <a:r>
              <a:rPr lang="zh-CN" altLang="zh-CN" sz="1200" dirty="0">
                <a:solidFill>
                  <a:srgbClr val="0054DE"/>
                </a:solidFill>
                <a:latin typeface="Arial Unicode MS"/>
              </a:rPr>
              <a:t> </a:t>
            </a:r>
            <a:r>
              <a:rPr lang="zh-CN" altLang="zh-CN" sz="1200" dirty="0">
                <a:solidFill>
                  <a:srgbClr val="0054DE"/>
                </a:solidFill>
              </a:rPr>
              <a:t>Proceedings of the Web Conference </a:t>
            </a:r>
            <a:r>
              <a:rPr lang="en-US" altLang="zh-CN" sz="1200" dirty="0">
                <a:solidFill>
                  <a:srgbClr val="0054DE"/>
                </a:solidFill>
              </a:rPr>
              <a:t>,</a:t>
            </a:r>
            <a:r>
              <a:rPr lang="zh-CN" altLang="zh-CN" sz="1200" dirty="0">
                <a:solidFill>
                  <a:srgbClr val="0054DE"/>
                </a:solidFill>
              </a:rPr>
              <a:t>2021</a:t>
            </a:r>
            <a:r>
              <a:rPr lang="en-US" altLang="zh-CN" sz="1200" dirty="0">
                <a:solidFill>
                  <a:srgbClr val="0054DE"/>
                </a:solidFill>
              </a:rPr>
              <a:t>:342-353</a:t>
            </a:r>
            <a:endParaRPr lang="zh-CN" altLang="en-US" sz="1200" b="1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5535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8DBAF4AB-7F21-463E-BC58-8B70A0AC3D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5693" y="1721792"/>
            <a:ext cx="8060614" cy="3414415"/>
          </a:xfrm>
          <a:custGeom>
            <a:avLst/>
            <a:gdLst>
              <a:gd name="connsiteX0" fmla="*/ 0 w 8060614"/>
              <a:gd name="connsiteY0" fmla="*/ 0 h 3414415"/>
              <a:gd name="connsiteX1" fmla="*/ 8060614 w 8060614"/>
              <a:gd name="connsiteY1" fmla="*/ 0 h 3414415"/>
              <a:gd name="connsiteX2" fmla="*/ 8060614 w 8060614"/>
              <a:gd name="connsiteY2" fmla="*/ 3414415 h 3414415"/>
              <a:gd name="connsiteX3" fmla="*/ 0 w 8060614"/>
              <a:gd name="connsiteY3" fmla="*/ 3414415 h 3414415"/>
              <a:gd name="connsiteX4" fmla="*/ 0 w 8060614"/>
              <a:gd name="connsiteY4" fmla="*/ 0 h 3414415"/>
              <a:gd name="connsiteX5" fmla="*/ 241503 w 8060614"/>
              <a:gd name="connsiteY5" fmla="*/ 155454 h 3414415"/>
              <a:gd name="connsiteX6" fmla="*/ 241503 w 8060614"/>
              <a:gd name="connsiteY6" fmla="*/ 3237768 h 3414415"/>
              <a:gd name="connsiteX7" fmla="*/ 1022679 w 8060614"/>
              <a:gd name="connsiteY7" fmla="*/ 3237768 h 3414415"/>
              <a:gd name="connsiteX8" fmla="*/ 8010875 w 8060614"/>
              <a:gd name="connsiteY8" fmla="*/ 3237768 h 3414415"/>
              <a:gd name="connsiteX9" fmla="*/ 8010875 w 8060614"/>
              <a:gd name="connsiteY9" fmla="*/ 2941041 h 3414415"/>
              <a:gd name="connsiteX10" fmla="*/ 8010875 w 8060614"/>
              <a:gd name="connsiteY10" fmla="*/ 155454 h 3414415"/>
              <a:gd name="connsiteX11" fmla="*/ 6236575 w 8060614"/>
              <a:gd name="connsiteY11" fmla="*/ 155454 h 3414415"/>
              <a:gd name="connsiteX12" fmla="*/ 6236575 w 8060614"/>
              <a:gd name="connsiteY12" fmla="*/ 2941041 h 3414415"/>
              <a:gd name="connsiteX13" fmla="*/ 1022679 w 8060614"/>
              <a:gd name="connsiteY13" fmla="*/ 2941041 h 3414415"/>
              <a:gd name="connsiteX14" fmla="*/ 1022679 w 8060614"/>
              <a:gd name="connsiteY14" fmla="*/ 1594274 h 3414415"/>
              <a:gd name="connsiteX15" fmla="*/ 2227747 w 8060614"/>
              <a:gd name="connsiteY15" fmla="*/ 1594274 h 3414415"/>
              <a:gd name="connsiteX16" fmla="*/ 2227747 w 8060614"/>
              <a:gd name="connsiteY16" fmla="*/ 155454 h 3414415"/>
              <a:gd name="connsiteX17" fmla="*/ 1022679 w 8060614"/>
              <a:gd name="connsiteY17" fmla="*/ 155454 h 3414415"/>
              <a:gd name="connsiteX18" fmla="*/ 241503 w 8060614"/>
              <a:gd name="connsiteY18" fmla="*/ 155454 h 341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060614" h="3414415">
                <a:moveTo>
                  <a:pt x="0" y="0"/>
                </a:moveTo>
                <a:lnTo>
                  <a:pt x="8060614" y="0"/>
                </a:lnTo>
                <a:lnTo>
                  <a:pt x="8060614" y="3414415"/>
                </a:lnTo>
                <a:lnTo>
                  <a:pt x="0" y="3414415"/>
                </a:lnTo>
                <a:lnTo>
                  <a:pt x="0" y="0"/>
                </a:lnTo>
                <a:close/>
                <a:moveTo>
                  <a:pt x="241503" y="155454"/>
                </a:moveTo>
                <a:lnTo>
                  <a:pt x="241503" y="3237768"/>
                </a:lnTo>
                <a:lnTo>
                  <a:pt x="1022679" y="3237768"/>
                </a:lnTo>
                <a:lnTo>
                  <a:pt x="8010875" y="3237768"/>
                </a:lnTo>
                <a:lnTo>
                  <a:pt x="8010875" y="2941041"/>
                </a:lnTo>
                <a:lnTo>
                  <a:pt x="8010875" y="155454"/>
                </a:lnTo>
                <a:lnTo>
                  <a:pt x="6236575" y="155454"/>
                </a:lnTo>
                <a:lnTo>
                  <a:pt x="6236575" y="2941041"/>
                </a:lnTo>
                <a:lnTo>
                  <a:pt x="1022679" y="2941041"/>
                </a:lnTo>
                <a:lnTo>
                  <a:pt x="1022679" y="1594274"/>
                </a:lnTo>
                <a:lnTo>
                  <a:pt x="2227747" y="1594274"/>
                </a:lnTo>
                <a:lnTo>
                  <a:pt x="2227747" y="155454"/>
                </a:lnTo>
                <a:lnTo>
                  <a:pt x="1022679" y="155454"/>
                </a:lnTo>
                <a:lnTo>
                  <a:pt x="241503" y="155454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42B8AE06-FC11-4306-AEAA-32484E54D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4553" r="617" b="5174"/>
          <a:stretch>
            <a:fillRect/>
          </a:stretch>
        </p:blipFill>
        <p:spPr>
          <a:xfrm>
            <a:off x="2307196" y="1877246"/>
            <a:ext cx="7769372" cy="3082314"/>
          </a:xfrm>
          <a:custGeom>
            <a:avLst/>
            <a:gdLst>
              <a:gd name="connsiteX0" fmla="*/ 0 w 7769372"/>
              <a:gd name="connsiteY0" fmla="*/ 0 h 3082314"/>
              <a:gd name="connsiteX1" fmla="*/ 781176 w 7769372"/>
              <a:gd name="connsiteY1" fmla="*/ 0 h 3082314"/>
              <a:gd name="connsiteX2" fmla="*/ 1986244 w 7769372"/>
              <a:gd name="connsiteY2" fmla="*/ 0 h 3082314"/>
              <a:gd name="connsiteX3" fmla="*/ 1986244 w 7769372"/>
              <a:gd name="connsiteY3" fmla="*/ 1438820 h 3082314"/>
              <a:gd name="connsiteX4" fmla="*/ 781176 w 7769372"/>
              <a:gd name="connsiteY4" fmla="*/ 1438820 h 3082314"/>
              <a:gd name="connsiteX5" fmla="*/ 781176 w 7769372"/>
              <a:gd name="connsiteY5" fmla="*/ 2785587 h 3082314"/>
              <a:gd name="connsiteX6" fmla="*/ 5995072 w 7769372"/>
              <a:gd name="connsiteY6" fmla="*/ 2785587 h 3082314"/>
              <a:gd name="connsiteX7" fmla="*/ 5995072 w 7769372"/>
              <a:gd name="connsiteY7" fmla="*/ 0 h 3082314"/>
              <a:gd name="connsiteX8" fmla="*/ 7769372 w 7769372"/>
              <a:gd name="connsiteY8" fmla="*/ 0 h 3082314"/>
              <a:gd name="connsiteX9" fmla="*/ 7769372 w 7769372"/>
              <a:gd name="connsiteY9" fmla="*/ 2785587 h 3082314"/>
              <a:gd name="connsiteX10" fmla="*/ 7769372 w 7769372"/>
              <a:gd name="connsiteY10" fmla="*/ 3082314 h 3082314"/>
              <a:gd name="connsiteX11" fmla="*/ 781176 w 7769372"/>
              <a:gd name="connsiteY11" fmla="*/ 3082314 h 3082314"/>
              <a:gd name="connsiteX12" fmla="*/ 0 w 7769372"/>
              <a:gd name="connsiteY12" fmla="*/ 3082314 h 3082314"/>
              <a:gd name="connsiteX13" fmla="*/ 0 w 7769372"/>
              <a:gd name="connsiteY13" fmla="*/ 0 h 308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69372" h="3082314">
                <a:moveTo>
                  <a:pt x="0" y="0"/>
                </a:moveTo>
                <a:lnTo>
                  <a:pt x="781176" y="0"/>
                </a:lnTo>
                <a:lnTo>
                  <a:pt x="1986244" y="0"/>
                </a:lnTo>
                <a:lnTo>
                  <a:pt x="1986244" y="1438820"/>
                </a:lnTo>
                <a:lnTo>
                  <a:pt x="781176" y="1438820"/>
                </a:lnTo>
                <a:lnTo>
                  <a:pt x="781176" y="2785587"/>
                </a:lnTo>
                <a:lnTo>
                  <a:pt x="5995072" y="2785587"/>
                </a:lnTo>
                <a:lnTo>
                  <a:pt x="5995072" y="0"/>
                </a:lnTo>
                <a:lnTo>
                  <a:pt x="7769372" y="0"/>
                </a:lnTo>
                <a:lnTo>
                  <a:pt x="7769372" y="2785587"/>
                </a:lnTo>
                <a:lnTo>
                  <a:pt x="7769372" y="3082314"/>
                </a:lnTo>
                <a:lnTo>
                  <a:pt x="781176" y="3082314"/>
                </a:lnTo>
                <a:lnTo>
                  <a:pt x="0" y="308231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56E69021-315D-E9F5-AC4A-8066573AD935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67587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Dive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GEN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B88800-E2A8-A119-1360-270F20984C76}"/>
              </a:ext>
            </a:extLst>
          </p:cNvPr>
          <p:cNvSpPr txBox="1"/>
          <p:nvPr/>
        </p:nvSpPr>
        <p:spPr>
          <a:xfrm>
            <a:off x="3597981" y="6482974"/>
            <a:ext cx="874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54DE"/>
                </a:solidFill>
              </a:rPr>
              <a:t>Image</a:t>
            </a:r>
            <a:r>
              <a:rPr lang="zh-CN" altLang="en-US" sz="1200" dirty="0">
                <a:solidFill>
                  <a:srgbClr val="0054DE"/>
                </a:solidFill>
              </a:rPr>
              <a:t> </a:t>
            </a:r>
            <a:r>
              <a:rPr lang="en-US" altLang="zh-CN" sz="1200" dirty="0">
                <a:solidFill>
                  <a:srgbClr val="0054DE"/>
                </a:solidFill>
              </a:rPr>
              <a:t>from</a:t>
            </a:r>
            <a:r>
              <a:rPr lang="zh-CN" altLang="en-US" sz="1200" dirty="0">
                <a:solidFill>
                  <a:srgbClr val="0054DE"/>
                </a:solidFill>
              </a:rPr>
              <a:t> </a:t>
            </a:r>
            <a:r>
              <a:rPr lang="en-US" altLang="zh-CN" sz="1200" dirty="0">
                <a:solidFill>
                  <a:srgbClr val="0054DE"/>
                </a:solidFill>
              </a:rPr>
              <a:t>Ruijia W, Shuai M. Graph Structure Estimation Neural Networks[J].</a:t>
            </a:r>
            <a:r>
              <a:rPr lang="zh-CN" altLang="zh-CN" sz="1200" dirty="0">
                <a:solidFill>
                  <a:srgbClr val="0054DE"/>
                </a:solidFill>
                <a:latin typeface="Arial Unicode MS"/>
              </a:rPr>
              <a:t> </a:t>
            </a:r>
            <a:r>
              <a:rPr lang="zh-CN" altLang="zh-CN" sz="1200" dirty="0">
                <a:solidFill>
                  <a:srgbClr val="0054DE"/>
                </a:solidFill>
              </a:rPr>
              <a:t>Proceedings of the Web Conference </a:t>
            </a:r>
            <a:r>
              <a:rPr lang="en-US" altLang="zh-CN" sz="1200" dirty="0">
                <a:solidFill>
                  <a:srgbClr val="0054DE"/>
                </a:solidFill>
              </a:rPr>
              <a:t>,</a:t>
            </a:r>
            <a:r>
              <a:rPr lang="zh-CN" altLang="zh-CN" sz="1200" dirty="0">
                <a:solidFill>
                  <a:srgbClr val="0054DE"/>
                </a:solidFill>
              </a:rPr>
              <a:t>2021</a:t>
            </a:r>
            <a:r>
              <a:rPr lang="en-US" altLang="zh-CN" sz="1200" dirty="0">
                <a:solidFill>
                  <a:srgbClr val="0054DE"/>
                </a:solidFill>
              </a:rPr>
              <a:t>:342-353</a:t>
            </a:r>
            <a:endParaRPr lang="zh-CN" altLang="en-US" sz="1200" b="1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441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GEN_img">
            <a:extLst>
              <a:ext uri="{FF2B5EF4-FFF2-40B4-BE49-F238E27FC236}">
                <a16:creationId xmlns:a16="http://schemas.microsoft.com/office/drawing/2014/main" id="{40129B3B-6B7D-4207-91BE-F96799B5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8" y="1282439"/>
            <a:ext cx="6429811" cy="4293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C2D3C8-F4FA-45A6-9DB1-D601B7249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39" y="1282438"/>
            <a:ext cx="4196375" cy="4293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21893F-20B5-9B3D-DFF4-8924FB551724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67587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Dive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GEN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0495147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C2D3C8-F4FA-45A6-9DB1-D601B724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39" y="1282438"/>
            <a:ext cx="4196375" cy="4293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5" name="!!GEN_img">
            <a:extLst>
              <a:ext uri="{FF2B5EF4-FFF2-40B4-BE49-F238E27FC236}">
                <a16:creationId xmlns:a16="http://schemas.microsoft.com/office/drawing/2014/main" id="{A4B63210-DE84-473B-A1F6-A9384D69C8C7}"/>
              </a:ext>
            </a:extLst>
          </p:cNvPr>
          <p:cNvGrpSpPr/>
          <p:nvPr/>
        </p:nvGrpSpPr>
        <p:grpSpPr>
          <a:xfrm>
            <a:off x="636928" y="1282439"/>
            <a:ext cx="6429811" cy="4293121"/>
            <a:chOff x="636928" y="1282439"/>
            <a:chExt cx="6429811" cy="429312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5211365-50E3-42A5-8D34-42FFE3CE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6928" y="1282439"/>
              <a:ext cx="6429811" cy="4293121"/>
            </a:xfrm>
            <a:custGeom>
              <a:avLst/>
              <a:gdLst>
                <a:gd name="connsiteX0" fmla="*/ 0 w 6429811"/>
                <a:gd name="connsiteY0" fmla="*/ 0 h 4293121"/>
                <a:gd name="connsiteX1" fmla="*/ 6429811 w 6429811"/>
                <a:gd name="connsiteY1" fmla="*/ 0 h 4293121"/>
                <a:gd name="connsiteX2" fmla="*/ 6429811 w 6429811"/>
                <a:gd name="connsiteY2" fmla="*/ 4293121 h 4293121"/>
                <a:gd name="connsiteX3" fmla="*/ 0 w 6429811"/>
                <a:gd name="connsiteY3" fmla="*/ 4293121 h 4293121"/>
                <a:gd name="connsiteX4" fmla="*/ 0 w 6429811"/>
                <a:gd name="connsiteY4" fmla="*/ 0 h 4293121"/>
                <a:gd name="connsiteX5" fmla="*/ 2511999 w 6429811"/>
                <a:gd name="connsiteY5" fmla="*/ 1733264 h 4293121"/>
                <a:gd name="connsiteX6" fmla="*/ 2511999 w 6429811"/>
                <a:gd name="connsiteY6" fmla="*/ 2587108 h 4293121"/>
                <a:gd name="connsiteX7" fmla="*/ 5279422 w 6429811"/>
                <a:gd name="connsiteY7" fmla="*/ 2587108 h 4293121"/>
                <a:gd name="connsiteX8" fmla="*/ 5279422 w 6429811"/>
                <a:gd name="connsiteY8" fmla="*/ 1733264 h 4293121"/>
                <a:gd name="connsiteX9" fmla="*/ 2511999 w 6429811"/>
                <a:gd name="connsiteY9" fmla="*/ 1733264 h 4293121"/>
                <a:gd name="connsiteX10" fmla="*/ 2342442 w 6429811"/>
                <a:gd name="connsiteY10" fmla="*/ 2768925 h 4293121"/>
                <a:gd name="connsiteX11" fmla="*/ 2342442 w 6429811"/>
                <a:gd name="connsiteY11" fmla="*/ 3949625 h 4293121"/>
                <a:gd name="connsiteX12" fmla="*/ 5333922 w 6429811"/>
                <a:gd name="connsiteY12" fmla="*/ 3949625 h 4293121"/>
                <a:gd name="connsiteX13" fmla="*/ 5333922 w 6429811"/>
                <a:gd name="connsiteY13" fmla="*/ 2768925 h 4293121"/>
                <a:gd name="connsiteX14" fmla="*/ 2342442 w 6429811"/>
                <a:gd name="connsiteY14" fmla="*/ 2768925 h 429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29811" h="4293121">
                  <a:moveTo>
                    <a:pt x="0" y="0"/>
                  </a:moveTo>
                  <a:lnTo>
                    <a:pt x="6429811" y="0"/>
                  </a:lnTo>
                  <a:lnTo>
                    <a:pt x="6429811" y="4293121"/>
                  </a:lnTo>
                  <a:lnTo>
                    <a:pt x="0" y="4293121"/>
                  </a:lnTo>
                  <a:lnTo>
                    <a:pt x="0" y="0"/>
                  </a:lnTo>
                  <a:close/>
                  <a:moveTo>
                    <a:pt x="2511999" y="1733264"/>
                  </a:moveTo>
                  <a:lnTo>
                    <a:pt x="2511999" y="2587108"/>
                  </a:lnTo>
                  <a:lnTo>
                    <a:pt x="5279422" y="2587108"/>
                  </a:lnTo>
                  <a:lnTo>
                    <a:pt x="5279422" y="1733264"/>
                  </a:lnTo>
                  <a:lnTo>
                    <a:pt x="2511999" y="1733264"/>
                  </a:lnTo>
                  <a:close/>
                  <a:moveTo>
                    <a:pt x="2342442" y="2768925"/>
                  </a:moveTo>
                  <a:lnTo>
                    <a:pt x="2342442" y="3949625"/>
                  </a:lnTo>
                  <a:lnTo>
                    <a:pt x="5333922" y="3949625"/>
                  </a:lnTo>
                  <a:lnTo>
                    <a:pt x="5333922" y="2768925"/>
                  </a:lnTo>
                  <a:lnTo>
                    <a:pt x="2342442" y="2768925"/>
                  </a:lnTo>
                  <a:close/>
                </a:path>
              </a:pathLst>
            </a:cu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6003F15-0F4E-4092-96B8-986B6BC79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8" t="40373" r="17891" b="39738"/>
            <a:stretch>
              <a:fillRect/>
            </a:stretch>
          </p:blipFill>
          <p:spPr>
            <a:xfrm>
              <a:off x="3148927" y="3015703"/>
              <a:ext cx="2767423" cy="853844"/>
            </a:xfrm>
            <a:custGeom>
              <a:avLst/>
              <a:gdLst>
                <a:gd name="connsiteX0" fmla="*/ 0 w 2767423"/>
                <a:gd name="connsiteY0" fmla="*/ 0 h 853844"/>
                <a:gd name="connsiteX1" fmla="*/ 2767423 w 2767423"/>
                <a:gd name="connsiteY1" fmla="*/ 0 h 853844"/>
                <a:gd name="connsiteX2" fmla="*/ 2767423 w 2767423"/>
                <a:gd name="connsiteY2" fmla="*/ 853844 h 853844"/>
                <a:gd name="connsiteX3" fmla="*/ 0 w 2767423"/>
                <a:gd name="connsiteY3" fmla="*/ 853844 h 853844"/>
                <a:gd name="connsiteX4" fmla="*/ 0 w 2767423"/>
                <a:gd name="connsiteY4" fmla="*/ 0 h 8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423" h="853844">
                  <a:moveTo>
                    <a:pt x="0" y="0"/>
                  </a:moveTo>
                  <a:lnTo>
                    <a:pt x="2767423" y="0"/>
                  </a:lnTo>
                  <a:lnTo>
                    <a:pt x="2767423" y="853844"/>
                  </a:lnTo>
                  <a:lnTo>
                    <a:pt x="0" y="8538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CF6B39-4AB5-44FE-9B1D-72FEE662E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31" t="64497" r="17044" b="8001"/>
            <a:stretch>
              <a:fillRect/>
            </a:stretch>
          </p:blipFill>
          <p:spPr>
            <a:xfrm>
              <a:off x="2979370" y="4051364"/>
              <a:ext cx="2991480" cy="1180700"/>
            </a:xfrm>
            <a:custGeom>
              <a:avLst/>
              <a:gdLst>
                <a:gd name="connsiteX0" fmla="*/ 0 w 2991480"/>
                <a:gd name="connsiteY0" fmla="*/ 0 h 1180700"/>
                <a:gd name="connsiteX1" fmla="*/ 2991480 w 2991480"/>
                <a:gd name="connsiteY1" fmla="*/ 0 h 1180700"/>
                <a:gd name="connsiteX2" fmla="*/ 2991480 w 2991480"/>
                <a:gd name="connsiteY2" fmla="*/ 1180700 h 1180700"/>
                <a:gd name="connsiteX3" fmla="*/ 0 w 2991480"/>
                <a:gd name="connsiteY3" fmla="*/ 1180700 h 1180700"/>
                <a:gd name="connsiteX4" fmla="*/ 0 w 2991480"/>
                <a:gd name="connsiteY4" fmla="*/ 0 h 118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1480" h="1180700">
                  <a:moveTo>
                    <a:pt x="0" y="0"/>
                  </a:moveTo>
                  <a:lnTo>
                    <a:pt x="2991480" y="0"/>
                  </a:lnTo>
                  <a:lnTo>
                    <a:pt x="2991480" y="1180700"/>
                  </a:lnTo>
                  <a:lnTo>
                    <a:pt x="0" y="11807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77A1665-F15D-4736-9AC3-B8B280BC3915}"/>
                    </a:ext>
                  </a:extLst>
                </p:cNvPr>
                <p:cNvSpPr txBox="1"/>
                <p:nvPr/>
              </p:nvSpPr>
              <p:spPr>
                <a:xfrm>
                  <a:off x="4977637" y="2990377"/>
                  <a:ext cx="151390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77A1665-F15D-4736-9AC3-B8B280BC3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637" y="2990377"/>
                  <a:ext cx="1513907" cy="37555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8FC23F4-E602-421C-A667-51F526FFC95D}"/>
                    </a:ext>
                  </a:extLst>
                </p:cNvPr>
                <p:cNvSpPr txBox="1"/>
                <p:nvPr/>
              </p:nvSpPr>
              <p:spPr>
                <a:xfrm>
                  <a:off x="5024479" y="4051364"/>
                  <a:ext cx="151390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8FC23F4-E602-421C-A667-51F526FFC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4479" y="4051364"/>
                  <a:ext cx="1513907" cy="37555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2E6450-33F9-D346-FD05-EE001466367A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67587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Dive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GEN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201054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GEN_img">
            <a:extLst>
              <a:ext uri="{FF2B5EF4-FFF2-40B4-BE49-F238E27FC236}">
                <a16:creationId xmlns:a16="http://schemas.microsoft.com/office/drawing/2014/main" id="{C8A85705-D6DE-483F-885F-F9394E4BA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2" y="1273171"/>
            <a:ext cx="6750568" cy="432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F65EF4-2041-4464-A17C-264AA29CE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39" y="1282438"/>
            <a:ext cx="4196375" cy="4293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16D863-53B0-F412-7707-ACB2BA60FB0E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67587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Dive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GEN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3224702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420BE16E-2216-C694-7276-26A214342927}"/>
              </a:ext>
            </a:extLst>
          </p:cNvPr>
          <p:cNvSpPr txBox="1">
            <a:spLocks/>
          </p:cNvSpPr>
          <p:nvPr/>
        </p:nvSpPr>
        <p:spPr>
          <a:xfrm>
            <a:off x="5102485" y="2532528"/>
            <a:ext cx="3845312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Conclusion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B4DA584-F669-EEDE-D8C0-2FF3744490E5}"/>
              </a:ext>
            </a:extLst>
          </p:cNvPr>
          <p:cNvSpPr txBox="1">
            <a:spLocks/>
          </p:cNvSpPr>
          <p:nvPr/>
        </p:nvSpPr>
        <p:spPr>
          <a:xfrm>
            <a:off x="3465717" y="2730753"/>
            <a:ext cx="3858315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33000"/>
                  </a:srgbClr>
                </a:solidFill>
              </a:rPr>
              <a:t>Plan&amp;</a:t>
            </a:r>
          </a:p>
          <a:p>
            <a:r>
              <a:rPr lang="en-US" altLang="zh-CN" sz="3200" dirty="0" err="1">
                <a:solidFill>
                  <a:srgbClr val="0052D9">
                    <a:alpha val="33000"/>
                  </a:srgbClr>
                </a:solidFill>
              </a:rPr>
              <a:t>Immplementation</a:t>
            </a:r>
            <a:endParaRPr lang="zh-CN" altLang="en-US" sz="3200" dirty="0">
              <a:solidFill>
                <a:srgbClr val="0052D9">
                  <a:alpha val="33000"/>
                </a:srgbClr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111C0533-2CE3-B2DC-A0D4-21DA082E12D6}"/>
              </a:ext>
            </a:extLst>
          </p:cNvPr>
          <p:cNvSpPr txBox="1">
            <a:spLocks/>
          </p:cNvSpPr>
          <p:nvPr/>
        </p:nvSpPr>
        <p:spPr>
          <a:xfrm>
            <a:off x="4017887" y="2669741"/>
            <a:ext cx="4377741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800" dirty="0">
                <a:solidFill>
                  <a:srgbClr val="0052D9">
                    <a:alpha val="30000"/>
                  </a:srgbClr>
                </a:solidFill>
              </a:rPr>
              <a:t>Result</a:t>
            </a:r>
            <a:r>
              <a:rPr lang="en-US" altLang="zh-CN" dirty="0">
                <a:solidFill>
                  <a:srgbClr val="0052D9">
                    <a:alpha val="30000"/>
                  </a:srgbClr>
                </a:solidFill>
              </a:rPr>
              <a:t>&amp;</a:t>
            </a:r>
          </a:p>
          <a:p>
            <a:r>
              <a:rPr lang="en-US" altLang="zh-CN" dirty="0">
                <a:solidFill>
                  <a:srgbClr val="0052D9">
                    <a:alpha val="30000"/>
                  </a:srgbClr>
                </a:solidFill>
              </a:rPr>
              <a:t>Future</a:t>
            </a:r>
            <a:endParaRPr lang="zh-CN" altLang="en-US" dirty="0">
              <a:solidFill>
                <a:srgbClr val="0052D9">
                  <a:alpha val="30000"/>
                </a:srgbClr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C22BB58-3DCB-0A58-7521-8E7ED0246F7B}"/>
              </a:ext>
            </a:extLst>
          </p:cNvPr>
          <p:cNvSpPr txBox="1">
            <a:spLocks/>
          </p:cNvSpPr>
          <p:nvPr/>
        </p:nvSpPr>
        <p:spPr>
          <a:xfrm>
            <a:off x="2682986" y="2867966"/>
            <a:ext cx="3556449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Project Introdution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21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9B15E3BA-FEFF-E1F7-4376-2FB19A717CD1}"/>
              </a:ext>
            </a:extLst>
          </p:cNvPr>
          <p:cNvSpPr txBox="1">
            <a:spLocks/>
          </p:cNvSpPr>
          <p:nvPr/>
        </p:nvSpPr>
        <p:spPr>
          <a:xfrm>
            <a:off x="4331625" y="2638854"/>
            <a:ext cx="3845312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Conclusion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B5E46A5-8BB4-2D5A-0168-96A304619666}"/>
              </a:ext>
            </a:extLst>
          </p:cNvPr>
          <p:cNvSpPr txBox="1">
            <a:spLocks/>
          </p:cNvSpPr>
          <p:nvPr/>
        </p:nvSpPr>
        <p:spPr>
          <a:xfrm>
            <a:off x="2694857" y="2837079"/>
            <a:ext cx="5482080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Plan&amp;</a:t>
            </a:r>
          </a:p>
          <a:p>
            <a:r>
              <a:rPr lang="en-US" altLang="zh-CN" dirty="0" err="1"/>
              <a:t>Immplementation</a:t>
            </a:r>
            <a:endParaRPr lang="zh-CN" altLang="en-US" dirty="0"/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24AF5151-85F1-8301-F65F-049080733CB0}"/>
              </a:ext>
            </a:extLst>
          </p:cNvPr>
          <p:cNvSpPr txBox="1">
            <a:spLocks/>
          </p:cNvSpPr>
          <p:nvPr/>
        </p:nvSpPr>
        <p:spPr>
          <a:xfrm>
            <a:off x="3247027" y="2776067"/>
            <a:ext cx="4377741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800" dirty="0">
                <a:solidFill>
                  <a:srgbClr val="0052D9">
                    <a:alpha val="30000"/>
                  </a:srgbClr>
                </a:solidFill>
              </a:rPr>
              <a:t>Result</a:t>
            </a:r>
            <a:r>
              <a:rPr lang="en-US" altLang="zh-CN" dirty="0">
                <a:solidFill>
                  <a:srgbClr val="0052D9">
                    <a:alpha val="30000"/>
                  </a:srgbClr>
                </a:solidFill>
              </a:rPr>
              <a:t>&amp;</a:t>
            </a:r>
          </a:p>
          <a:p>
            <a:r>
              <a:rPr lang="en-US" altLang="zh-CN" dirty="0">
                <a:solidFill>
                  <a:srgbClr val="0052D9">
                    <a:alpha val="30000"/>
                  </a:srgbClr>
                </a:solidFill>
              </a:rPr>
              <a:t>Future</a:t>
            </a:r>
            <a:endParaRPr lang="zh-CN" altLang="en-US" dirty="0">
              <a:solidFill>
                <a:srgbClr val="0052D9">
                  <a:alpha val="30000"/>
                </a:srgbClr>
              </a:solidFill>
            </a:endParaRP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74275207-428F-BBEF-A8B6-217CA7BE963B}"/>
              </a:ext>
            </a:extLst>
          </p:cNvPr>
          <p:cNvSpPr txBox="1">
            <a:spLocks/>
          </p:cNvSpPr>
          <p:nvPr/>
        </p:nvSpPr>
        <p:spPr>
          <a:xfrm>
            <a:off x="1912126" y="2974292"/>
            <a:ext cx="3556449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Project </a:t>
            </a:r>
            <a:r>
              <a:rPr lang="en-US" altLang="zh-CN" sz="3200" dirty="0" err="1">
                <a:solidFill>
                  <a:srgbClr val="0052D9">
                    <a:alpha val="19000"/>
                  </a:srgbClr>
                </a:solidFill>
              </a:rPr>
              <a:t>Introdution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3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5334EA-5E3B-49A0-BC86-3B76AE39E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715" y="535106"/>
            <a:ext cx="2940817" cy="864096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4E5F3D-69E3-455E-A0FB-9770F1B40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375" y1="35500" x2="59750" y2="3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40" y="1909918"/>
            <a:ext cx="1764971" cy="13237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8722DB-81E1-4FD4-9770-64D2696B0DA2}"/>
              </a:ext>
            </a:extLst>
          </p:cNvPr>
          <p:cNvSpPr txBox="1"/>
          <p:nvPr/>
        </p:nvSpPr>
        <p:spPr>
          <a:xfrm>
            <a:off x="5243435" y="1988395"/>
            <a:ext cx="6468437" cy="1019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4DE"/>
                </a:solidFill>
              </a:rPr>
              <a:t>Huazhong University of Science &amp; Technology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054DE"/>
                </a:solidFill>
              </a:rPr>
              <a:t>Bsc</a:t>
            </a:r>
            <a:r>
              <a:rPr lang="en-US" altLang="zh-CN" dirty="0">
                <a:solidFill>
                  <a:srgbClr val="0054DE"/>
                </a:solidFill>
              </a:rPr>
              <a:t>. Computer Science</a:t>
            </a:r>
            <a:endParaRPr lang="zh-CN" altLang="en-US" dirty="0">
              <a:solidFill>
                <a:srgbClr val="0054D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D90A31-5014-4BE0-A5B7-71EA7870956A}"/>
              </a:ext>
            </a:extLst>
          </p:cNvPr>
          <p:cNvSpPr txBox="1"/>
          <p:nvPr/>
        </p:nvSpPr>
        <p:spPr>
          <a:xfrm>
            <a:off x="4105031" y="3624354"/>
            <a:ext cx="43106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54DE"/>
                </a:solidFill>
              </a:rPr>
              <a:t>Research Area</a:t>
            </a:r>
            <a:r>
              <a:rPr lang="zh-CN" altLang="en-US" dirty="0">
                <a:solidFill>
                  <a:srgbClr val="0054DE"/>
                </a:solidFill>
              </a:rPr>
              <a:t>：</a:t>
            </a:r>
            <a:r>
              <a:rPr lang="en-US" altLang="zh-CN" dirty="0">
                <a:solidFill>
                  <a:srgbClr val="0054DE"/>
                </a:solidFill>
              </a:rPr>
              <a:t>Graph Neural Network</a:t>
            </a:r>
          </a:p>
          <a:p>
            <a:r>
              <a:rPr lang="en-US" altLang="zh-CN" dirty="0">
                <a:solidFill>
                  <a:srgbClr val="0054DE"/>
                </a:solidFill>
              </a:rPr>
              <a:t>  	            Computer Vision	</a:t>
            </a:r>
          </a:p>
          <a:p>
            <a:r>
              <a:rPr lang="en-US" altLang="zh-CN" dirty="0">
                <a:solidFill>
                  <a:srgbClr val="0054DE"/>
                </a:solidFill>
              </a:rPr>
              <a:t>	            Deep Learning Compiler</a:t>
            </a:r>
          </a:p>
        </p:txBody>
      </p:sp>
    </p:spTree>
    <p:extLst>
      <p:ext uri="{BB962C8B-B14F-4D97-AF65-F5344CB8AC3E}">
        <p14:creationId xmlns:p14="http://schemas.microsoft.com/office/powerpoint/2010/main" val="839125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>
            <a:extLst>
              <a:ext uri="{FF2B5EF4-FFF2-40B4-BE49-F238E27FC236}">
                <a16:creationId xmlns:a16="http://schemas.microsoft.com/office/drawing/2014/main" id="{5FACC175-54F8-4A26-9A67-E12BD3CFE0C2}"/>
              </a:ext>
            </a:extLst>
          </p:cNvPr>
          <p:cNvSpPr/>
          <p:nvPr/>
        </p:nvSpPr>
        <p:spPr>
          <a:xfrm>
            <a:off x="6532882" y="4520398"/>
            <a:ext cx="2519680" cy="447040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Topk</a:t>
            </a:r>
            <a:endParaRPr lang="zh-CN" altLang="en-US" sz="1400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D45A238-0919-4935-8518-6FA2A7327E1B}"/>
              </a:ext>
            </a:extLst>
          </p:cNvPr>
          <p:cNvSpPr/>
          <p:nvPr/>
        </p:nvSpPr>
        <p:spPr>
          <a:xfrm>
            <a:off x="6532882" y="3674578"/>
            <a:ext cx="2519680" cy="447040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GraphAutoEncoder</a:t>
            </a:r>
            <a:endParaRPr lang="zh-CN" altLang="en-US" sz="1400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34279CC-C7C2-47FF-8286-602FFFE6D493}"/>
              </a:ext>
            </a:extLst>
          </p:cNvPr>
          <p:cNvSpPr/>
          <p:nvPr/>
        </p:nvSpPr>
        <p:spPr>
          <a:xfrm>
            <a:off x="6532882" y="2777156"/>
            <a:ext cx="2519680" cy="447040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JIT</a:t>
            </a:r>
            <a:endParaRPr lang="zh-CN" altLang="en-US" sz="1400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AF74ECC-08E3-4EDE-809B-DA7459B8B81D}"/>
              </a:ext>
            </a:extLst>
          </p:cNvPr>
          <p:cNvSpPr/>
          <p:nvPr/>
        </p:nvSpPr>
        <p:spPr>
          <a:xfrm>
            <a:off x="6532882" y="1697522"/>
            <a:ext cx="2519680" cy="447040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monotonicity</a:t>
            </a:r>
            <a:endParaRPr lang="zh-CN" altLang="en-US" sz="1400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66EBC6E-C3A7-4E0F-A506-CF660DF739F0}"/>
              </a:ext>
            </a:extLst>
          </p:cNvPr>
          <p:cNvSpPr/>
          <p:nvPr/>
        </p:nvSpPr>
        <p:spPr>
          <a:xfrm>
            <a:off x="6532882" y="2242018"/>
            <a:ext cx="2519680" cy="447040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Matrix compression</a:t>
            </a:r>
            <a:endParaRPr lang="zh-CN" altLang="en-US" sz="14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8C9213F-E5DD-4F7C-A0E7-37FBB54B9A98}"/>
              </a:ext>
            </a:extLst>
          </p:cNvPr>
          <p:cNvSpPr/>
          <p:nvPr/>
        </p:nvSpPr>
        <p:spPr>
          <a:xfrm>
            <a:off x="6532882" y="1166662"/>
            <a:ext cx="2519680" cy="447040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nn</a:t>
            </a:r>
            <a:r>
              <a:rPr lang="en-US" altLang="zh-CN" sz="1400" dirty="0"/>
              <a:t>-descend</a:t>
            </a:r>
            <a:endParaRPr lang="zh-CN" altLang="en-US" sz="14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1B40696-9312-459D-8DEE-088CE6F082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2154" y="1390182"/>
            <a:ext cx="5159216" cy="3444757"/>
          </a:xfrm>
          <a:custGeom>
            <a:avLst/>
            <a:gdLst>
              <a:gd name="connsiteX0" fmla="*/ 0 w 5159216"/>
              <a:gd name="connsiteY0" fmla="*/ 0 h 3444757"/>
              <a:gd name="connsiteX1" fmla="*/ 5159216 w 5159216"/>
              <a:gd name="connsiteY1" fmla="*/ 0 h 3444757"/>
              <a:gd name="connsiteX2" fmla="*/ 5159216 w 5159216"/>
              <a:gd name="connsiteY2" fmla="*/ 3444757 h 3444757"/>
              <a:gd name="connsiteX3" fmla="*/ 0 w 5159216"/>
              <a:gd name="connsiteY3" fmla="*/ 3444757 h 3444757"/>
              <a:gd name="connsiteX4" fmla="*/ 0 w 5159216"/>
              <a:gd name="connsiteY4" fmla="*/ 0 h 3444757"/>
              <a:gd name="connsiteX5" fmla="*/ 2070191 w 5159216"/>
              <a:gd name="connsiteY5" fmla="*/ 1259587 h 3444757"/>
              <a:gd name="connsiteX6" fmla="*/ 2070191 w 5159216"/>
              <a:gd name="connsiteY6" fmla="*/ 1964637 h 3444757"/>
              <a:gd name="connsiteX7" fmla="*/ 3939255 w 5159216"/>
              <a:gd name="connsiteY7" fmla="*/ 1964637 h 3444757"/>
              <a:gd name="connsiteX8" fmla="*/ 3939255 w 5159216"/>
              <a:gd name="connsiteY8" fmla="*/ 1259587 h 3444757"/>
              <a:gd name="connsiteX9" fmla="*/ 2070191 w 5159216"/>
              <a:gd name="connsiteY9" fmla="*/ 1259587 h 3444757"/>
              <a:gd name="connsiteX10" fmla="*/ 1930400 w 5159216"/>
              <a:gd name="connsiteY10" fmla="*/ 2052735 h 3444757"/>
              <a:gd name="connsiteX11" fmla="*/ 1930400 w 5159216"/>
              <a:gd name="connsiteY11" fmla="*/ 3130216 h 3444757"/>
              <a:gd name="connsiteX12" fmla="*/ 4114870 w 5159216"/>
              <a:gd name="connsiteY12" fmla="*/ 3130216 h 3444757"/>
              <a:gd name="connsiteX13" fmla="*/ 4114870 w 5159216"/>
              <a:gd name="connsiteY13" fmla="*/ 2052735 h 3444757"/>
              <a:gd name="connsiteX14" fmla="*/ 1930400 w 5159216"/>
              <a:gd name="connsiteY14" fmla="*/ 2052735 h 344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159216" h="3444757">
                <a:moveTo>
                  <a:pt x="0" y="0"/>
                </a:moveTo>
                <a:lnTo>
                  <a:pt x="5159216" y="0"/>
                </a:lnTo>
                <a:lnTo>
                  <a:pt x="5159216" y="3444757"/>
                </a:lnTo>
                <a:lnTo>
                  <a:pt x="0" y="3444757"/>
                </a:lnTo>
                <a:lnTo>
                  <a:pt x="0" y="0"/>
                </a:lnTo>
                <a:close/>
                <a:moveTo>
                  <a:pt x="2070191" y="1259587"/>
                </a:moveTo>
                <a:lnTo>
                  <a:pt x="2070191" y="1964637"/>
                </a:lnTo>
                <a:lnTo>
                  <a:pt x="3939255" y="1964637"/>
                </a:lnTo>
                <a:lnTo>
                  <a:pt x="3939255" y="1259587"/>
                </a:lnTo>
                <a:lnTo>
                  <a:pt x="2070191" y="1259587"/>
                </a:lnTo>
                <a:close/>
                <a:moveTo>
                  <a:pt x="1930400" y="2052735"/>
                </a:moveTo>
                <a:lnTo>
                  <a:pt x="1930400" y="3130216"/>
                </a:lnTo>
                <a:lnTo>
                  <a:pt x="4114870" y="3130216"/>
                </a:lnTo>
                <a:lnTo>
                  <a:pt x="4114870" y="2052735"/>
                </a:lnTo>
                <a:lnTo>
                  <a:pt x="1930400" y="2052735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占位符 1">
            <a:extLst>
              <a:ext uri="{FF2B5EF4-FFF2-40B4-BE49-F238E27FC236}">
                <a16:creationId xmlns:a16="http://schemas.microsoft.com/office/drawing/2014/main" id="{F9BF80F0-EAFF-4886-A2E8-57EA461CC695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556449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Plan&amp;</a:t>
            </a:r>
          </a:p>
          <a:p>
            <a:r>
              <a:rPr lang="en-US" altLang="zh-CN" sz="3200" dirty="0"/>
              <a:t>Implementation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854921-9E48-4571-8535-C7EBD0A6BE5E}"/>
              </a:ext>
            </a:extLst>
          </p:cNvPr>
          <p:cNvSpPr/>
          <p:nvPr/>
        </p:nvSpPr>
        <p:spPr>
          <a:xfrm>
            <a:off x="1869440" y="1809282"/>
            <a:ext cx="1198880" cy="960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Opt</a:t>
            </a:r>
            <a:r>
              <a:rPr lang="en-US" altLang="zh-CN" dirty="0"/>
              <a:t> GEN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F86E56-143C-4B5B-9E63-3661F84ACBEC}"/>
              </a:ext>
            </a:extLst>
          </p:cNvPr>
          <p:cNvSpPr/>
          <p:nvPr/>
        </p:nvSpPr>
        <p:spPr>
          <a:xfrm>
            <a:off x="1869440" y="3898098"/>
            <a:ext cx="1198880" cy="960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Unsup</a:t>
            </a:r>
            <a:r>
              <a:rPr lang="en-US" altLang="zh-CN" dirty="0"/>
              <a:t> GEN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1063B9-4E46-4395-AF61-BC805DB65FC4}"/>
              </a:ext>
            </a:extLst>
          </p:cNvPr>
          <p:cNvSpPr/>
          <p:nvPr/>
        </p:nvSpPr>
        <p:spPr>
          <a:xfrm>
            <a:off x="4399280" y="1484162"/>
            <a:ext cx="1544320" cy="629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DE"/>
                </a:solidFill>
              </a:rPr>
              <a:t>KNN</a:t>
            </a:r>
            <a:r>
              <a:rPr lang="zh-CN" altLang="en-US" dirty="0"/>
              <a:t> </a:t>
            </a:r>
            <a:r>
              <a:rPr lang="en-US" altLang="zh-CN" dirty="0"/>
              <a:t>optimize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996C8B4-B689-43C8-8324-EC3B903E1FEA}"/>
              </a:ext>
            </a:extLst>
          </p:cNvPr>
          <p:cNvSpPr/>
          <p:nvPr/>
        </p:nvSpPr>
        <p:spPr>
          <a:xfrm>
            <a:off x="4399280" y="2329982"/>
            <a:ext cx="1544320" cy="62992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9933"/>
                </a:solidFill>
              </a:rPr>
              <a:t>EM</a:t>
            </a:r>
          </a:p>
          <a:p>
            <a:pPr algn="ctr"/>
            <a:r>
              <a:rPr lang="en-US" altLang="zh-CN" dirty="0"/>
              <a:t>optimize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34AEBA4-BB50-4D77-9712-7427BAAE923D}"/>
              </a:ext>
            </a:extLst>
          </p:cNvPr>
          <p:cNvSpPr/>
          <p:nvPr/>
        </p:nvSpPr>
        <p:spPr>
          <a:xfrm>
            <a:off x="4399280" y="3583138"/>
            <a:ext cx="1544320" cy="629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architecture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38B8346-C2DA-45BC-98A5-910DC21A32CD}"/>
              </a:ext>
            </a:extLst>
          </p:cNvPr>
          <p:cNvSpPr/>
          <p:nvPr/>
        </p:nvSpPr>
        <p:spPr>
          <a:xfrm>
            <a:off x="4399280" y="4428958"/>
            <a:ext cx="1544320" cy="629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metric</a:t>
            </a:r>
            <a:endParaRPr lang="zh-CN" altLang="en-US" dirty="0"/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E7BB91E5-D954-4B36-B417-283AECC506E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068320" y="1799122"/>
            <a:ext cx="1330960" cy="49022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DF860831-CF12-4F64-86D3-D78AD8732C8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3068320" y="2289342"/>
            <a:ext cx="1330960" cy="3556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841F3F7-4335-4F00-B102-51D60480EAD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468880" y="2769402"/>
            <a:ext cx="0" cy="1128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3F887AA3-C858-4951-BC00-C0DC39C274C9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3068320" y="3898098"/>
            <a:ext cx="1330960" cy="48006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B2263E52-4446-4D8F-9B12-6F44456736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068320" y="4378158"/>
            <a:ext cx="1330960" cy="36576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B402D58-B266-4E3F-A0A9-AF936074A079}"/>
              </a:ext>
            </a:extLst>
          </p:cNvPr>
          <p:cNvCxnSpPr>
            <a:stCxn id="9" idx="3"/>
            <a:endCxn id="27" idx="2"/>
          </p:cNvCxnSpPr>
          <p:nvPr/>
        </p:nvCxnSpPr>
        <p:spPr>
          <a:xfrm flipV="1">
            <a:off x="5943600" y="1390182"/>
            <a:ext cx="589282" cy="40894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04D9241-E132-411A-9F61-840CDB1014A3}"/>
              </a:ext>
            </a:extLst>
          </p:cNvPr>
          <p:cNvCxnSpPr>
            <a:stCxn id="10" idx="3"/>
            <a:endCxn id="28" idx="2"/>
          </p:cNvCxnSpPr>
          <p:nvPr/>
        </p:nvCxnSpPr>
        <p:spPr>
          <a:xfrm flipV="1">
            <a:off x="5943600" y="1921042"/>
            <a:ext cx="589282" cy="7239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B68EDD6-4FEF-4B8B-95F0-014F97E898A3}"/>
              </a:ext>
            </a:extLst>
          </p:cNvPr>
          <p:cNvCxnSpPr>
            <a:stCxn id="10" idx="3"/>
            <a:endCxn id="29" idx="2"/>
          </p:cNvCxnSpPr>
          <p:nvPr/>
        </p:nvCxnSpPr>
        <p:spPr>
          <a:xfrm flipV="1">
            <a:off x="5943600" y="2465538"/>
            <a:ext cx="589282" cy="17940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8908C1E-D4DD-4131-87EA-2C8C7B87BCCA}"/>
              </a:ext>
            </a:extLst>
          </p:cNvPr>
          <p:cNvCxnSpPr>
            <a:stCxn id="10" idx="3"/>
            <a:endCxn id="30" idx="2"/>
          </p:cNvCxnSpPr>
          <p:nvPr/>
        </p:nvCxnSpPr>
        <p:spPr>
          <a:xfrm>
            <a:off x="5943600" y="2644942"/>
            <a:ext cx="589282" cy="35573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BABF850-8117-4D14-9FD0-F0B2E27DE838}"/>
              </a:ext>
            </a:extLst>
          </p:cNvPr>
          <p:cNvCxnSpPr>
            <a:stCxn id="11" idx="3"/>
            <a:endCxn id="40" idx="2"/>
          </p:cNvCxnSpPr>
          <p:nvPr/>
        </p:nvCxnSpPr>
        <p:spPr>
          <a:xfrm>
            <a:off x="5943600" y="3898098"/>
            <a:ext cx="58928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105485A-D94E-4758-8AB7-D8D09A9AFE2F}"/>
              </a:ext>
            </a:extLst>
          </p:cNvPr>
          <p:cNvCxnSpPr>
            <a:stCxn id="12" idx="3"/>
            <a:endCxn id="41" idx="2"/>
          </p:cNvCxnSpPr>
          <p:nvPr/>
        </p:nvCxnSpPr>
        <p:spPr>
          <a:xfrm>
            <a:off x="5943600" y="4743918"/>
            <a:ext cx="58928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49860FD3-C90A-4EFD-B13B-69FCA463C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6" t="36565" r="23646" b="42967"/>
          <a:stretch>
            <a:fillRect/>
          </a:stretch>
        </p:blipFill>
        <p:spPr>
          <a:xfrm>
            <a:off x="8952345" y="2649769"/>
            <a:ext cx="1869064" cy="705050"/>
          </a:xfrm>
          <a:custGeom>
            <a:avLst/>
            <a:gdLst>
              <a:gd name="connsiteX0" fmla="*/ 0 w 1869064"/>
              <a:gd name="connsiteY0" fmla="*/ 0 h 705050"/>
              <a:gd name="connsiteX1" fmla="*/ 1869064 w 1869064"/>
              <a:gd name="connsiteY1" fmla="*/ 0 h 705050"/>
              <a:gd name="connsiteX2" fmla="*/ 1869064 w 1869064"/>
              <a:gd name="connsiteY2" fmla="*/ 705050 h 705050"/>
              <a:gd name="connsiteX3" fmla="*/ 0 w 1869064"/>
              <a:gd name="connsiteY3" fmla="*/ 705050 h 705050"/>
              <a:gd name="connsiteX4" fmla="*/ 0 w 1869064"/>
              <a:gd name="connsiteY4" fmla="*/ 0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064" h="705050">
                <a:moveTo>
                  <a:pt x="0" y="0"/>
                </a:moveTo>
                <a:lnTo>
                  <a:pt x="1869064" y="0"/>
                </a:lnTo>
                <a:lnTo>
                  <a:pt x="1869064" y="705050"/>
                </a:lnTo>
                <a:lnTo>
                  <a:pt x="0" y="70505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0D5EDEF-7E55-42CC-BBFE-BA93DF54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7" t="59590" r="20242" b="9131"/>
          <a:stretch>
            <a:fillRect/>
          </a:stretch>
        </p:blipFill>
        <p:spPr>
          <a:xfrm>
            <a:off x="8812554" y="3442917"/>
            <a:ext cx="2184470" cy="1077481"/>
          </a:xfrm>
          <a:custGeom>
            <a:avLst/>
            <a:gdLst>
              <a:gd name="connsiteX0" fmla="*/ 0 w 2184470"/>
              <a:gd name="connsiteY0" fmla="*/ 0 h 1077481"/>
              <a:gd name="connsiteX1" fmla="*/ 2184470 w 2184470"/>
              <a:gd name="connsiteY1" fmla="*/ 0 h 1077481"/>
              <a:gd name="connsiteX2" fmla="*/ 2184470 w 2184470"/>
              <a:gd name="connsiteY2" fmla="*/ 1077481 h 1077481"/>
              <a:gd name="connsiteX3" fmla="*/ 0 w 2184470"/>
              <a:gd name="connsiteY3" fmla="*/ 1077481 h 1077481"/>
              <a:gd name="connsiteX4" fmla="*/ 0 w 2184470"/>
              <a:gd name="connsiteY4" fmla="*/ 0 h 107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4470" h="1077481">
                <a:moveTo>
                  <a:pt x="0" y="0"/>
                </a:moveTo>
                <a:lnTo>
                  <a:pt x="2184470" y="0"/>
                </a:lnTo>
                <a:lnTo>
                  <a:pt x="2184470" y="1077481"/>
                </a:lnTo>
                <a:lnTo>
                  <a:pt x="0" y="10774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箭头: 下 1">
            <a:extLst>
              <a:ext uri="{FF2B5EF4-FFF2-40B4-BE49-F238E27FC236}">
                <a16:creationId xmlns:a16="http://schemas.microsoft.com/office/drawing/2014/main" id="{24920B5A-7274-464D-BDA2-838AA672349F}"/>
              </a:ext>
            </a:extLst>
          </p:cNvPr>
          <p:cNvSpPr/>
          <p:nvPr/>
        </p:nvSpPr>
        <p:spPr>
          <a:xfrm rot="17205738">
            <a:off x="7293951" y="909634"/>
            <a:ext cx="288110" cy="319687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C7BE7B64-D523-487A-B972-0D9BB7B68487}"/>
              </a:ext>
            </a:extLst>
          </p:cNvPr>
          <p:cNvSpPr/>
          <p:nvPr/>
        </p:nvSpPr>
        <p:spPr>
          <a:xfrm rot="17205738">
            <a:off x="7212123" y="1791580"/>
            <a:ext cx="288110" cy="3022068"/>
          </a:xfrm>
          <a:prstGeom prst="downArrow">
            <a:avLst/>
          </a:prstGeom>
          <a:solidFill>
            <a:srgbClr val="FF99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090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0" grpId="0" animBg="1"/>
      <p:bldP spid="28" grpId="0" animBg="1"/>
      <p:bldP spid="29" grpId="0" animBg="1"/>
      <p:bldP spid="27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5FD92C-427A-44E8-B513-4EBFD6E7FC04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摘要缩放定位 5">
                <a:extLst>
                  <a:ext uri="{FF2B5EF4-FFF2-40B4-BE49-F238E27FC236}">
                    <a16:creationId xmlns:a16="http://schemas.microsoft.com/office/drawing/2014/main" id="{A24DDE5F-A701-4335-8826-38923316D9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538267"/>
                  </p:ext>
                </p:extLst>
              </p:nvPr>
            </p:nvGraphicFramePr>
            <p:xfrm>
              <a:off x="838200" y="1646238"/>
              <a:ext cx="10515600" cy="4351337"/>
            </p:xfrm>
            <a:graphic>
              <a:graphicData uri="http://schemas.microsoft.com/office/powerpoint/2016/summaryzoom">
                <psuz:summaryZm>
                  <psuz:summaryZmObj sectionId="{175BF46E-A28D-4A61-9DD8-C25C817D1929}">
                    <psuz:zmPr id="{AD9DC061-433C-49E6-83C3-F47442663C4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1" y="152298"/>
                          <a:ext cx="3481069" cy="19581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712CF66-5F53-4516-AF23-713882C04B5A}">
                    <psuz:zmPr id="{46BD35E2-78A7-48AD-86F7-AD8FF36A547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8"/>
                          <a:ext cx="3481069" cy="19581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F9C98FF-FB8C-4943-AC08-26F447B473B1}">
                    <psuz:zmPr id="{5D71F9C7-B874-425A-9B4D-290FDCBD1B0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1" y="2240939"/>
                          <a:ext cx="3481069" cy="19581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7B544A8-6471-4630-B663-8A203E5D03E5}">
                    <psuz:zmPr id="{103BCEB5-BCD3-4998-A37C-3D5EF3E52BD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69" cy="19581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摘要缩放定位 5">
                <a:extLst>
                  <a:ext uri="{FF2B5EF4-FFF2-40B4-BE49-F238E27FC236}">
                    <a16:creationId xmlns:a16="http://schemas.microsoft.com/office/drawing/2014/main" id="{A24DDE5F-A701-4335-8826-38923316D9C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646238"/>
                <a:ext cx="10515600" cy="4351337"/>
                <a:chOff x="838200" y="1646238"/>
                <a:chExt cx="10515600" cy="4351337"/>
              </a:xfrm>
            </p:grpSpPr>
            <p:pic>
              <p:nvPicPr>
                <p:cNvPr id="2" name="图片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1" y="1798536"/>
                  <a:ext cx="3481069" cy="19581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图片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798536"/>
                  <a:ext cx="3481069" cy="19581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图片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1" y="3887177"/>
                  <a:ext cx="3481069" cy="19581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图片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3887177"/>
                  <a:ext cx="3481069" cy="19581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0237494-7F5F-4DD6-9EB4-FE1B30D7096B}"/>
              </a:ext>
            </a:extLst>
          </p:cNvPr>
          <p:cNvSpPr/>
          <p:nvPr/>
        </p:nvSpPr>
        <p:spPr>
          <a:xfrm>
            <a:off x="730352" y="2183642"/>
            <a:ext cx="1197641" cy="942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Opt</a:t>
            </a:r>
            <a:r>
              <a:rPr lang="en-US" altLang="zh-CN" dirty="0"/>
              <a:t> GEN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6262C6-490F-438E-9AF6-4ECE21ECEF3E}"/>
              </a:ext>
            </a:extLst>
          </p:cNvPr>
          <p:cNvSpPr/>
          <p:nvPr/>
        </p:nvSpPr>
        <p:spPr>
          <a:xfrm>
            <a:off x="730352" y="4269544"/>
            <a:ext cx="1197641" cy="942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Unsup</a:t>
            </a:r>
            <a:r>
              <a:rPr lang="en-US" altLang="zh-CN" dirty="0"/>
              <a:t> GEN</a:t>
            </a:r>
            <a:endParaRPr lang="zh-CN" altLang="en-US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91AB3B1B-7090-795C-F3D6-08C3B6B5ECE6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556449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Plan&amp;</a:t>
            </a:r>
          </a:p>
          <a:p>
            <a:r>
              <a:rPr lang="en-US" altLang="zh-CN" sz="3200" dirty="0"/>
              <a:t>Implementation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154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A3CD415-E508-4083-B6D7-D1E90AE2F5A7}"/>
              </a:ext>
            </a:extLst>
          </p:cNvPr>
          <p:cNvCxnSpPr/>
          <p:nvPr/>
        </p:nvCxnSpPr>
        <p:spPr>
          <a:xfrm>
            <a:off x="2371967" y="3385595"/>
            <a:ext cx="526648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!!hhh">
            <a:extLst>
              <a:ext uri="{FF2B5EF4-FFF2-40B4-BE49-F238E27FC236}">
                <a16:creationId xmlns:a16="http://schemas.microsoft.com/office/drawing/2014/main" id="{34D898A5-3D13-4156-8F8B-4AB284A4928F}"/>
              </a:ext>
            </a:extLst>
          </p:cNvPr>
          <p:cNvSpPr txBox="1"/>
          <p:nvPr/>
        </p:nvSpPr>
        <p:spPr>
          <a:xfrm>
            <a:off x="2371967" y="1867593"/>
            <a:ext cx="10082392" cy="100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The original </a:t>
            </a:r>
            <a:r>
              <a:rPr lang="en-US" altLang="zh-CN" sz="1600" dirty="0" err="1">
                <a:solidFill>
                  <a:srgbClr val="0054DE"/>
                </a:solidFill>
              </a:rPr>
              <a:t>kNN</a:t>
            </a:r>
            <a:r>
              <a:rPr lang="en-US" altLang="zh-CN" sz="1600" dirty="0">
                <a:solidFill>
                  <a:srgbClr val="0054DE"/>
                </a:solidFill>
              </a:rPr>
              <a:t> computation algorithm is brute-force with complexity </a:t>
            </a:r>
            <a:r>
              <a:rPr lang="zh-CN" altLang="en-US" sz="1600" dirty="0">
                <a:solidFill>
                  <a:srgbClr val="0054DE"/>
                </a:solidFill>
              </a:rPr>
              <a:t>𝑂</a:t>
            </a:r>
            <a:r>
              <a:rPr lang="en-US" altLang="zh-CN" sz="1600" dirty="0">
                <a:solidFill>
                  <a:srgbClr val="0054DE"/>
                </a:solidFill>
              </a:rPr>
              <a:t>(</a:t>
            </a:r>
            <a:r>
              <a:rPr lang="zh-CN" altLang="en-US" sz="1600" dirty="0">
                <a:solidFill>
                  <a:srgbClr val="0054DE"/>
                </a:solidFill>
              </a:rPr>
              <a:t>𝑛</a:t>
            </a:r>
            <a:r>
              <a:rPr lang="en-US" altLang="zh-CN" sz="1600" dirty="0">
                <a:solidFill>
                  <a:srgbClr val="0054DE"/>
                </a:solidFill>
              </a:rPr>
              <a:t>^2).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Need to calculate the distance of each node to all other nodes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AB6876-A81C-481E-982B-BC51BB0AC2FC}"/>
              </a:ext>
            </a:extLst>
          </p:cNvPr>
          <p:cNvSpPr txBox="1"/>
          <p:nvPr/>
        </p:nvSpPr>
        <p:spPr>
          <a:xfrm>
            <a:off x="399009" y="399727"/>
            <a:ext cx="5810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4DE"/>
                </a:solidFill>
              </a:rPr>
              <a:t>Improved </a:t>
            </a:r>
            <a:r>
              <a:rPr lang="en-US" altLang="zh-CN" sz="3200" dirty="0" err="1">
                <a:solidFill>
                  <a:srgbClr val="0054DE"/>
                </a:solidFill>
              </a:rPr>
              <a:t>kNN</a:t>
            </a:r>
            <a:r>
              <a:rPr lang="en-US" altLang="zh-CN" sz="3200" dirty="0">
                <a:solidFill>
                  <a:srgbClr val="0054DE"/>
                </a:solidFill>
              </a:rPr>
              <a:t> performance</a:t>
            </a:r>
            <a:endParaRPr lang="zh-CN" altLang="en-US" sz="32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EB46FD-AEA3-4C76-B7DC-AB24215B6102}"/>
              </a:ext>
            </a:extLst>
          </p:cNvPr>
          <p:cNvSpPr txBox="1"/>
          <p:nvPr/>
        </p:nvSpPr>
        <p:spPr>
          <a:xfrm>
            <a:off x="4673009" y="3885995"/>
            <a:ext cx="7637810" cy="122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After investigation the </a:t>
            </a:r>
            <a:r>
              <a:rPr lang="en-US" altLang="zh-CN" sz="1600" dirty="0" err="1">
                <a:solidFill>
                  <a:srgbClr val="0054DE"/>
                </a:solidFill>
              </a:rPr>
              <a:t>nn</a:t>
            </a:r>
            <a:r>
              <a:rPr lang="en-US" altLang="zh-CN" sz="1600" dirty="0">
                <a:solidFill>
                  <a:srgbClr val="0054DE"/>
                </a:solidFill>
              </a:rPr>
              <a:t>-descend algorithm was found with complexity </a:t>
            </a:r>
            <a:r>
              <a:rPr lang="zh-CN" altLang="en-US" sz="1600" dirty="0">
                <a:solidFill>
                  <a:srgbClr val="0054DE"/>
                </a:solidFill>
              </a:rPr>
              <a:t>𝑂</a:t>
            </a:r>
            <a:r>
              <a:rPr lang="en-US" altLang="zh-CN" sz="1600" dirty="0">
                <a:solidFill>
                  <a:srgbClr val="0054DE"/>
                </a:solidFill>
              </a:rPr>
              <a:t>(</a:t>
            </a:r>
            <a:r>
              <a:rPr lang="zh-CN" altLang="en-US" sz="1600" dirty="0">
                <a:solidFill>
                  <a:srgbClr val="0054DE"/>
                </a:solidFill>
              </a:rPr>
              <a:t>𝑛</a:t>
            </a:r>
            <a:r>
              <a:rPr lang="en-US" altLang="zh-CN" sz="1600" dirty="0">
                <a:solidFill>
                  <a:srgbClr val="0054DE"/>
                </a:solidFill>
              </a:rPr>
              <a:t>^1.13). </a:t>
            </a:r>
          </a:p>
          <a:p>
            <a:pPr>
              <a:lnSpc>
                <a:spcPct val="2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Using </a:t>
            </a:r>
            <a:r>
              <a:rPr lang="en-US" altLang="zh-CN" sz="1600" dirty="0" err="1">
                <a:solidFill>
                  <a:srgbClr val="0054DE"/>
                </a:solidFill>
              </a:rPr>
              <a:t>nn</a:t>
            </a:r>
            <a:r>
              <a:rPr lang="en-US" altLang="zh-CN" sz="1600" dirty="0">
                <a:solidFill>
                  <a:srgbClr val="0054DE"/>
                </a:solidFill>
              </a:rPr>
              <a:t>-descend instead of the original brute-force algorithm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A3CD415-E508-4083-B6D7-D1E90AE2F5A7}"/>
              </a:ext>
            </a:extLst>
          </p:cNvPr>
          <p:cNvCxnSpPr/>
          <p:nvPr/>
        </p:nvCxnSpPr>
        <p:spPr>
          <a:xfrm>
            <a:off x="2371967" y="3385595"/>
            <a:ext cx="526648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1DEA92-7EAB-4C5A-925D-3FF2D4D6D461}"/>
                  </a:ext>
                </a:extLst>
              </p:cNvPr>
              <p:cNvSpPr txBox="1"/>
              <p:nvPr/>
            </p:nvSpPr>
            <p:spPr>
              <a:xfrm>
                <a:off x="6247851" y="473807"/>
                <a:ext cx="3966437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p>
                      </m:sSup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9933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1DEA92-7EAB-4C5A-925D-3FF2D4D6D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851" y="473807"/>
                <a:ext cx="3966437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!!hhh">
            <a:extLst>
              <a:ext uri="{FF2B5EF4-FFF2-40B4-BE49-F238E27FC236}">
                <a16:creationId xmlns:a16="http://schemas.microsoft.com/office/drawing/2014/main" id="{16F4444E-5E08-FC53-2C54-6490EF01A15A}"/>
              </a:ext>
            </a:extLst>
          </p:cNvPr>
          <p:cNvSpPr txBox="1"/>
          <p:nvPr/>
        </p:nvSpPr>
        <p:spPr>
          <a:xfrm>
            <a:off x="2371967" y="1867593"/>
            <a:ext cx="10082392" cy="100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The original </a:t>
            </a:r>
            <a:r>
              <a:rPr lang="en-US" altLang="zh-CN" sz="1600" dirty="0" err="1">
                <a:solidFill>
                  <a:srgbClr val="0054DE"/>
                </a:solidFill>
              </a:rPr>
              <a:t>kNN</a:t>
            </a:r>
            <a:r>
              <a:rPr lang="en-US" altLang="zh-CN" sz="1600" dirty="0">
                <a:solidFill>
                  <a:srgbClr val="0054DE"/>
                </a:solidFill>
              </a:rPr>
              <a:t> computation algorithm is brute-force with complexity </a:t>
            </a:r>
            <a:r>
              <a:rPr lang="zh-CN" altLang="en-US" sz="1600" dirty="0">
                <a:solidFill>
                  <a:srgbClr val="0054DE"/>
                </a:solidFill>
              </a:rPr>
              <a:t>𝑂</a:t>
            </a:r>
            <a:r>
              <a:rPr lang="en-US" altLang="zh-CN" sz="1600" dirty="0">
                <a:solidFill>
                  <a:srgbClr val="0054DE"/>
                </a:solidFill>
              </a:rPr>
              <a:t>(</a:t>
            </a:r>
            <a:r>
              <a:rPr lang="zh-CN" altLang="en-US" sz="1600" dirty="0">
                <a:solidFill>
                  <a:srgbClr val="0054DE"/>
                </a:solidFill>
              </a:rPr>
              <a:t>𝑛</a:t>
            </a:r>
            <a:r>
              <a:rPr lang="en-US" altLang="zh-CN" sz="1600" dirty="0">
                <a:solidFill>
                  <a:srgbClr val="0054DE"/>
                </a:solidFill>
              </a:rPr>
              <a:t>^2).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Need to calculate the distance of each node to all other nodes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1D6AB6-9F8A-5503-1955-6B9FB8A6EC52}"/>
              </a:ext>
            </a:extLst>
          </p:cNvPr>
          <p:cNvSpPr txBox="1"/>
          <p:nvPr/>
        </p:nvSpPr>
        <p:spPr>
          <a:xfrm>
            <a:off x="399009" y="399727"/>
            <a:ext cx="5810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4DE"/>
                </a:solidFill>
              </a:rPr>
              <a:t>Improved </a:t>
            </a:r>
            <a:r>
              <a:rPr lang="en-US" altLang="zh-CN" sz="3200" dirty="0" err="1">
                <a:solidFill>
                  <a:srgbClr val="0054DE"/>
                </a:solidFill>
              </a:rPr>
              <a:t>kNN</a:t>
            </a:r>
            <a:r>
              <a:rPr lang="en-US" altLang="zh-CN" sz="3200" dirty="0">
                <a:solidFill>
                  <a:srgbClr val="0054DE"/>
                </a:solidFill>
              </a:rPr>
              <a:t> performance</a:t>
            </a:r>
            <a:endParaRPr lang="zh-CN" altLang="en-US" sz="32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6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D525FBE-5B62-436E-9DB9-A8A9307BD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1701"/>
          <a:stretch/>
        </p:blipFill>
        <p:spPr>
          <a:xfrm>
            <a:off x="8241711" y="3332110"/>
            <a:ext cx="3755550" cy="2676588"/>
          </a:xfrm>
          <a:custGeom>
            <a:avLst/>
            <a:gdLst>
              <a:gd name="connsiteX0" fmla="*/ 0 w 3755550"/>
              <a:gd name="connsiteY0" fmla="*/ 0 h 2676588"/>
              <a:gd name="connsiteX1" fmla="*/ 3755550 w 3755550"/>
              <a:gd name="connsiteY1" fmla="*/ 0 h 2676588"/>
              <a:gd name="connsiteX2" fmla="*/ 3755550 w 3755550"/>
              <a:gd name="connsiteY2" fmla="*/ 2676588 h 2676588"/>
              <a:gd name="connsiteX3" fmla="*/ 0 w 3755550"/>
              <a:gd name="connsiteY3" fmla="*/ 2676588 h 2676588"/>
              <a:gd name="connsiteX4" fmla="*/ 0 w 3755550"/>
              <a:gd name="connsiteY4" fmla="*/ 0 h 2676588"/>
              <a:gd name="connsiteX5" fmla="*/ 21699 w 3755550"/>
              <a:gd name="connsiteY5" fmla="*/ 1917681 h 2676588"/>
              <a:gd name="connsiteX6" fmla="*/ 21699 w 3755550"/>
              <a:gd name="connsiteY6" fmla="*/ 2159906 h 2676588"/>
              <a:gd name="connsiteX7" fmla="*/ 3733850 w 3755550"/>
              <a:gd name="connsiteY7" fmla="*/ 2159906 h 2676588"/>
              <a:gd name="connsiteX8" fmla="*/ 3733850 w 3755550"/>
              <a:gd name="connsiteY8" fmla="*/ 1917681 h 2676588"/>
              <a:gd name="connsiteX9" fmla="*/ 21699 w 3755550"/>
              <a:gd name="connsiteY9" fmla="*/ 1917681 h 267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5550" h="2676588">
                <a:moveTo>
                  <a:pt x="0" y="0"/>
                </a:moveTo>
                <a:lnTo>
                  <a:pt x="3755550" y="0"/>
                </a:lnTo>
                <a:lnTo>
                  <a:pt x="3755550" y="2676588"/>
                </a:lnTo>
                <a:lnTo>
                  <a:pt x="0" y="2676588"/>
                </a:lnTo>
                <a:lnTo>
                  <a:pt x="0" y="0"/>
                </a:lnTo>
                <a:close/>
                <a:moveTo>
                  <a:pt x="21699" y="1917681"/>
                </a:moveTo>
                <a:lnTo>
                  <a:pt x="21699" y="2159906"/>
                </a:lnTo>
                <a:lnTo>
                  <a:pt x="3733850" y="2159906"/>
                </a:lnTo>
                <a:lnTo>
                  <a:pt x="3733850" y="1917681"/>
                </a:lnTo>
                <a:lnTo>
                  <a:pt x="21699" y="1917681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E45416-4FCF-47C7-BC4B-91147F57E2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5" r="39597"/>
          <a:stretch/>
        </p:blipFill>
        <p:spPr>
          <a:xfrm>
            <a:off x="8423379" y="252244"/>
            <a:ext cx="3262741" cy="2877130"/>
          </a:xfrm>
          <a:custGeom>
            <a:avLst/>
            <a:gdLst>
              <a:gd name="connsiteX0" fmla="*/ 0 w 3262741"/>
              <a:gd name="connsiteY0" fmla="*/ 0 h 2877130"/>
              <a:gd name="connsiteX1" fmla="*/ 3262741 w 3262741"/>
              <a:gd name="connsiteY1" fmla="*/ 0 h 2877130"/>
              <a:gd name="connsiteX2" fmla="*/ 3262741 w 3262741"/>
              <a:gd name="connsiteY2" fmla="*/ 2877130 h 2877130"/>
              <a:gd name="connsiteX3" fmla="*/ 0 w 3262741"/>
              <a:gd name="connsiteY3" fmla="*/ 2877130 h 2877130"/>
              <a:gd name="connsiteX4" fmla="*/ 0 w 3262741"/>
              <a:gd name="connsiteY4" fmla="*/ 0 h 2877130"/>
              <a:gd name="connsiteX5" fmla="*/ 163503 w 3262741"/>
              <a:gd name="connsiteY5" fmla="*/ 2545457 h 2877130"/>
              <a:gd name="connsiteX6" fmla="*/ 163503 w 3262741"/>
              <a:gd name="connsiteY6" fmla="*/ 2787682 h 2877130"/>
              <a:gd name="connsiteX7" fmla="*/ 3015704 w 3262741"/>
              <a:gd name="connsiteY7" fmla="*/ 2787682 h 2877130"/>
              <a:gd name="connsiteX8" fmla="*/ 3015704 w 3262741"/>
              <a:gd name="connsiteY8" fmla="*/ 2545457 h 2877130"/>
              <a:gd name="connsiteX9" fmla="*/ 163503 w 3262741"/>
              <a:gd name="connsiteY9" fmla="*/ 2545457 h 28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741" h="2877130">
                <a:moveTo>
                  <a:pt x="0" y="0"/>
                </a:moveTo>
                <a:lnTo>
                  <a:pt x="3262741" y="0"/>
                </a:lnTo>
                <a:lnTo>
                  <a:pt x="3262741" y="2877130"/>
                </a:lnTo>
                <a:lnTo>
                  <a:pt x="0" y="2877130"/>
                </a:lnTo>
                <a:lnTo>
                  <a:pt x="0" y="0"/>
                </a:lnTo>
                <a:close/>
                <a:moveTo>
                  <a:pt x="163503" y="2545457"/>
                </a:moveTo>
                <a:lnTo>
                  <a:pt x="163503" y="2787682"/>
                </a:lnTo>
                <a:lnTo>
                  <a:pt x="3015704" y="2787682"/>
                </a:lnTo>
                <a:lnTo>
                  <a:pt x="3015704" y="2545457"/>
                </a:lnTo>
                <a:lnTo>
                  <a:pt x="163503" y="2545457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DAB6876-A81C-481E-982B-BC51BB0AC2FC}"/>
              </a:ext>
            </a:extLst>
          </p:cNvPr>
          <p:cNvSpPr txBox="1"/>
          <p:nvPr/>
        </p:nvSpPr>
        <p:spPr>
          <a:xfrm>
            <a:off x="399009" y="407696"/>
            <a:ext cx="498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4DE"/>
                </a:solidFill>
              </a:rPr>
              <a:t>Improve EM performance</a:t>
            </a:r>
            <a:endParaRPr lang="zh-CN" altLang="en-US" sz="3200" dirty="0">
              <a:solidFill>
                <a:srgbClr val="0054DE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D898A5-3D13-4156-8F8B-4AB284A4928F}"/>
              </a:ext>
            </a:extLst>
          </p:cNvPr>
          <p:cNvSpPr txBox="1"/>
          <p:nvPr/>
        </p:nvSpPr>
        <p:spPr>
          <a:xfrm>
            <a:off x="882359" y="1647351"/>
            <a:ext cx="6384175" cy="100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The optimal adjacency matrix Q in the EM algorithm is a dense matrix with a storage overhead of </a:t>
            </a:r>
            <a:r>
              <a:rPr lang="zh-CN" altLang="en-US" sz="1600" dirty="0">
                <a:solidFill>
                  <a:srgbClr val="0054DE"/>
                </a:solidFill>
              </a:rPr>
              <a:t>𝑂</a:t>
            </a:r>
            <a:r>
              <a:rPr lang="en-US" altLang="zh-CN" sz="1600" dirty="0">
                <a:solidFill>
                  <a:srgbClr val="0054DE"/>
                </a:solidFill>
              </a:rPr>
              <a:t>(</a:t>
            </a:r>
            <a:r>
              <a:rPr lang="zh-CN" altLang="en-US" sz="1600" dirty="0">
                <a:solidFill>
                  <a:srgbClr val="0054DE"/>
                </a:solidFill>
              </a:rPr>
              <a:t>𝑛</a:t>
            </a:r>
            <a:r>
              <a:rPr lang="en-US" altLang="zh-CN" sz="1600" dirty="0">
                <a:solidFill>
                  <a:srgbClr val="0054DE"/>
                </a:solidFill>
              </a:rPr>
              <a:t>^2).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1B2EE05-BDB6-4D29-9E81-7AC05A9931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t="90406" r="44170" b="2587"/>
          <a:stretch/>
        </p:blipFill>
        <p:spPr>
          <a:xfrm>
            <a:off x="8586882" y="2797702"/>
            <a:ext cx="2852201" cy="242225"/>
          </a:xfrm>
          <a:custGeom>
            <a:avLst/>
            <a:gdLst>
              <a:gd name="connsiteX0" fmla="*/ 0 w 2852201"/>
              <a:gd name="connsiteY0" fmla="*/ 0 h 242225"/>
              <a:gd name="connsiteX1" fmla="*/ 2852201 w 2852201"/>
              <a:gd name="connsiteY1" fmla="*/ 0 h 242225"/>
              <a:gd name="connsiteX2" fmla="*/ 2852201 w 2852201"/>
              <a:gd name="connsiteY2" fmla="*/ 242225 h 242225"/>
              <a:gd name="connsiteX3" fmla="*/ 0 w 2852201"/>
              <a:gd name="connsiteY3" fmla="*/ 242225 h 242225"/>
              <a:gd name="connsiteX4" fmla="*/ 0 w 2852201"/>
              <a:gd name="connsiteY4" fmla="*/ 0 h 2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201" h="242225">
                <a:moveTo>
                  <a:pt x="0" y="0"/>
                </a:moveTo>
                <a:lnTo>
                  <a:pt x="2852201" y="0"/>
                </a:lnTo>
                <a:lnTo>
                  <a:pt x="2852201" y="242225"/>
                </a:lnTo>
                <a:lnTo>
                  <a:pt x="0" y="24222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065E7A2-41BA-4464-84A6-90372A1DE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80584" r="2269" b="13219"/>
          <a:stretch/>
        </p:blipFill>
        <p:spPr>
          <a:xfrm>
            <a:off x="8263411" y="5249792"/>
            <a:ext cx="3712151" cy="242225"/>
          </a:xfrm>
          <a:custGeom>
            <a:avLst/>
            <a:gdLst>
              <a:gd name="connsiteX0" fmla="*/ 0 w 3712151"/>
              <a:gd name="connsiteY0" fmla="*/ 0 h 242225"/>
              <a:gd name="connsiteX1" fmla="*/ 3712151 w 3712151"/>
              <a:gd name="connsiteY1" fmla="*/ 0 h 242225"/>
              <a:gd name="connsiteX2" fmla="*/ 3712151 w 3712151"/>
              <a:gd name="connsiteY2" fmla="*/ 242225 h 242225"/>
              <a:gd name="connsiteX3" fmla="*/ 0 w 3712151"/>
              <a:gd name="connsiteY3" fmla="*/ 242225 h 242225"/>
              <a:gd name="connsiteX4" fmla="*/ 0 w 3712151"/>
              <a:gd name="connsiteY4" fmla="*/ 0 h 2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2151" h="242225">
                <a:moveTo>
                  <a:pt x="0" y="0"/>
                </a:moveTo>
                <a:lnTo>
                  <a:pt x="3712151" y="0"/>
                </a:lnTo>
                <a:lnTo>
                  <a:pt x="3712151" y="242225"/>
                </a:lnTo>
                <a:lnTo>
                  <a:pt x="0" y="24222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592D4B0-56A2-4123-8002-396288468FDB}"/>
              </a:ext>
            </a:extLst>
          </p:cNvPr>
          <p:cNvSpPr txBox="1"/>
          <p:nvPr/>
        </p:nvSpPr>
        <p:spPr>
          <a:xfrm>
            <a:off x="1231735" y="2797702"/>
            <a:ext cx="5913582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It is desired that to compress  Q.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It’s obvious when the edges that are not observed (i.e., E=0) have a large number of repeated values.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I consider the to compress these unobserved edges.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4B5565B-248B-4308-BF47-714493E2E319}"/>
                  </a:ext>
                </a:extLst>
              </p:cNvPr>
              <p:cNvSpPr txBox="1"/>
              <p:nvPr/>
            </p:nvSpPr>
            <p:spPr>
              <a:xfrm>
                <a:off x="1231734" y="4574735"/>
                <a:ext cx="4378220" cy="1210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rgbClr val="0054DE"/>
                    </a:solidFill>
                  </a:rPr>
                  <a:t>But when calculating the matrix G’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those edges are used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，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which will lead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sz="1600" b="0" i="1" dirty="0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dirty="0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b="0" i="1" dirty="0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complexity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（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because we need a dense matrix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）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4B5565B-248B-4308-BF47-714493E2E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34" y="4574735"/>
                <a:ext cx="4378220" cy="1210460"/>
              </a:xfrm>
              <a:prstGeom prst="rect">
                <a:avLst/>
              </a:prstGeom>
              <a:blipFill>
                <a:blip r:embed="rId5"/>
                <a:stretch>
                  <a:fillRect l="-696" b="-552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E4B3B4E0-E048-411B-9A7D-7AAFACEC212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6534" y="1800872"/>
            <a:ext cx="4876896" cy="3256255"/>
          </a:xfrm>
          <a:custGeom>
            <a:avLst/>
            <a:gdLst>
              <a:gd name="connsiteX0" fmla="*/ 0 w 4876896"/>
              <a:gd name="connsiteY0" fmla="*/ 0 h 3256255"/>
              <a:gd name="connsiteX1" fmla="*/ 4876896 w 4876896"/>
              <a:gd name="connsiteY1" fmla="*/ 0 h 3256255"/>
              <a:gd name="connsiteX2" fmla="*/ 4876896 w 4876896"/>
              <a:gd name="connsiteY2" fmla="*/ 3256255 h 3256255"/>
              <a:gd name="connsiteX3" fmla="*/ 0 w 4876896"/>
              <a:gd name="connsiteY3" fmla="*/ 3256255 h 3256255"/>
              <a:gd name="connsiteX4" fmla="*/ 0 w 4876896"/>
              <a:gd name="connsiteY4" fmla="*/ 0 h 3256255"/>
              <a:gd name="connsiteX5" fmla="*/ 125819 w 4876896"/>
              <a:gd name="connsiteY5" fmla="*/ 529140 h 3256255"/>
              <a:gd name="connsiteX6" fmla="*/ 125819 w 4876896"/>
              <a:gd name="connsiteY6" fmla="*/ 1226924 h 3256255"/>
              <a:gd name="connsiteX7" fmla="*/ 1840149 w 4876896"/>
              <a:gd name="connsiteY7" fmla="*/ 1226924 h 3256255"/>
              <a:gd name="connsiteX8" fmla="*/ 1840149 w 4876896"/>
              <a:gd name="connsiteY8" fmla="*/ 529140 h 3256255"/>
              <a:gd name="connsiteX9" fmla="*/ 125819 w 4876896"/>
              <a:gd name="connsiteY9" fmla="*/ 529140 h 325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76896" h="3256255">
                <a:moveTo>
                  <a:pt x="0" y="0"/>
                </a:moveTo>
                <a:lnTo>
                  <a:pt x="4876896" y="0"/>
                </a:lnTo>
                <a:lnTo>
                  <a:pt x="4876896" y="3256255"/>
                </a:lnTo>
                <a:lnTo>
                  <a:pt x="0" y="3256255"/>
                </a:lnTo>
                <a:lnTo>
                  <a:pt x="0" y="0"/>
                </a:lnTo>
                <a:close/>
                <a:moveTo>
                  <a:pt x="125819" y="529140"/>
                </a:moveTo>
                <a:lnTo>
                  <a:pt x="125819" y="1226924"/>
                </a:lnTo>
                <a:lnTo>
                  <a:pt x="1840149" y="1226924"/>
                </a:lnTo>
                <a:lnTo>
                  <a:pt x="1840149" y="529140"/>
                </a:lnTo>
                <a:lnTo>
                  <a:pt x="125819" y="52914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CF3A42E-C48A-4AFE-B028-00BE878D7E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16250" r="62268" b="62321"/>
          <a:stretch>
            <a:fillRect/>
          </a:stretch>
        </p:blipFill>
        <p:spPr>
          <a:xfrm>
            <a:off x="7392353" y="2330012"/>
            <a:ext cx="1714330" cy="697784"/>
          </a:xfrm>
          <a:custGeom>
            <a:avLst/>
            <a:gdLst>
              <a:gd name="connsiteX0" fmla="*/ 0 w 1714330"/>
              <a:gd name="connsiteY0" fmla="*/ 0 h 697784"/>
              <a:gd name="connsiteX1" fmla="*/ 1714330 w 1714330"/>
              <a:gd name="connsiteY1" fmla="*/ 0 h 697784"/>
              <a:gd name="connsiteX2" fmla="*/ 1714330 w 1714330"/>
              <a:gd name="connsiteY2" fmla="*/ 697784 h 697784"/>
              <a:gd name="connsiteX3" fmla="*/ 0 w 1714330"/>
              <a:gd name="connsiteY3" fmla="*/ 697784 h 697784"/>
              <a:gd name="connsiteX4" fmla="*/ 0 w 1714330"/>
              <a:gd name="connsiteY4" fmla="*/ 0 h 69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330" h="697784">
                <a:moveTo>
                  <a:pt x="0" y="0"/>
                </a:moveTo>
                <a:lnTo>
                  <a:pt x="1714330" y="0"/>
                </a:lnTo>
                <a:lnTo>
                  <a:pt x="1714330" y="697784"/>
                </a:lnTo>
                <a:lnTo>
                  <a:pt x="0" y="69778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6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5842FE3-6B31-7F83-49AC-0CC6095CDDD0}"/>
              </a:ext>
            </a:extLst>
          </p:cNvPr>
          <p:cNvSpPr txBox="1"/>
          <p:nvPr/>
        </p:nvSpPr>
        <p:spPr>
          <a:xfrm>
            <a:off x="399009" y="407696"/>
            <a:ext cx="498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4DE"/>
                </a:solidFill>
              </a:rPr>
              <a:t>Improve EM performance</a:t>
            </a:r>
            <a:endParaRPr lang="zh-CN" altLang="en-US" sz="3200" dirty="0">
              <a:solidFill>
                <a:srgbClr val="0054D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312E87F-C39A-0635-C60C-A8EC28D16881}"/>
                  </a:ext>
                </a:extLst>
              </p:cNvPr>
              <p:cNvSpPr txBox="1"/>
              <p:nvPr/>
            </p:nvSpPr>
            <p:spPr>
              <a:xfrm>
                <a:off x="859993" y="1870816"/>
                <a:ext cx="6384175" cy="839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rgbClr val="0054DE"/>
                    </a:solidFill>
                  </a:rPr>
                  <a:t>If those edges are not visited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，</a:t>
                </a:r>
                <a:endParaRPr lang="en-US" altLang="zh-CN" sz="1600" dirty="0">
                  <a:solidFill>
                    <a:srgbClr val="0054DE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rgbClr val="0054DE"/>
                    </a:solidFill>
                  </a:rPr>
                  <a:t>There is no need for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dirty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i="1" dirty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600" dirty="0">
                    <a:solidFill>
                      <a:srgbClr val="0054DE"/>
                    </a:solidFill>
                  </a:rPr>
                  <a:t> complexity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312E87F-C39A-0635-C60C-A8EC28D1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3" y="1870816"/>
                <a:ext cx="6384175" cy="839782"/>
              </a:xfrm>
              <a:prstGeom prst="rect">
                <a:avLst/>
              </a:prstGeom>
              <a:blipFill>
                <a:blip r:embed="rId3"/>
                <a:stretch>
                  <a:fillRect l="-478" b="-72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EEE23B5-11D5-F1DF-B35F-57DF8D3AC435}"/>
              </a:ext>
            </a:extLst>
          </p:cNvPr>
          <p:cNvSpPr txBox="1"/>
          <p:nvPr/>
        </p:nvSpPr>
        <p:spPr>
          <a:xfrm>
            <a:off x="859993" y="2826330"/>
            <a:ext cx="5488163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In the following I’ll do research  on the relation between matrix Q</a:t>
            </a:r>
            <a:r>
              <a:rPr lang="zh-CN" altLang="en-US" sz="1600" dirty="0">
                <a:solidFill>
                  <a:srgbClr val="0054DE"/>
                </a:solidFill>
              </a:rPr>
              <a:t> </a:t>
            </a:r>
            <a:r>
              <a:rPr lang="en-US" altLang="zh-CN" sz="1600" dirty="0">
                <a:solidFill>
                  <a:srgbClr val="0054DE"/>
                </a:solidFill>
              </a:rPr>
              <a:t>and matrix E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7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文本, 信件&#10;&#10;描述已自动生成">
            <a:extLst>
              <a:ext uri="{FF2B5EF4-FFF2-40B4-BE49-F238E27FC236}">
                <a16:creationId xmlns:a16="http://schemas.microsoft.com/office/drawing/2014/main" id="{72AD3078-4713-4AF4-BD67-E497A0BED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17" y="914400"/>
            <a:ext cx="6963747" cy="5134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7F1F2F-58B2-91F2-7B2A-99745396FD0D}"/>
              </a:ext>
            </a:extLst>
          </p:cNvPr>
          <p:cNvSpPr txBox="1"/>
          <p:nvPr/>
        </p:nvSpPr>
        <p:spPr>
          <a:xfrm>
            <a:off x="399009" y="407696"/>
            <a:ext cx="498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4DE"/>
                </a:solidFill>
              </a:rPr>
              <a:t>Improve EM performance</a:t>
            </a:r>
            <a:endParaRPr lang="zh-CN" altLang="en-US" sz="3200" dirty="0">
              <a:solidFill>
                <a:srgbClr val="0054D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584C75-92D2-248B-578B-B4F56468A35E}"/>
                  </a:ext>
                </a:extLst>
              </p:cNvPr>
              <p:cNvSpPr txBox="1"/>
              <p:nvPr/>
            </p:nvSpPr>
            <p:spPr>
              <a:xfrm>
                <a:off x="859993" y="1870816"/>
                <a:ext cx="6384175" cy="839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rgbClr val="0054DE"/>
                    </a:solidFill>
                  </a:rPr>
                  <a:t>If those edges are not visited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，</a:t>
                </a:r>
                <a:endParaRPr lang="en-US" altLang="zh-CN" sz="1600" dirty="0">
                  <a:solidFill>
                    <a:srgbClr val="0054DE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rgbClr val="0054DE"/>
                    </a:solidFill>
                  </a:rPr>
                  <a:t>There is no need for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dirty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i="1" dirty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600" dirty="0">
                    <a:solidFill>
                      <a:srgbClr val="0054DE"/>
                    </a:solidFill>
                  </a:rPr>
                  <a:t> complexity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584C75-92D2-248B-578B-B4F56468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3" y="1870816"/>
                <a:ext cx="6384175" cy="839782"/>
              </a:xfrm>
              <a:prstGeom prst="rect">
                <a:avLst/>
              </a:prstGeom>
              <a:blipFill>
                <a:blip r:embed="rId4"/>
                <a:stretch>
                  <a:fillRect l="-478" b="-72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DDF8AAD-1E49-7B44-2ED3-09160D486A66}"/>
              </a:ext>
            </a:extLst>
          </p:cNvPr>
          <p:cNvSpPr txBox="1"/>
          <p:nvPr/>
        </p:nvSpPr>
        <p:spPr>
          <a:xfrm>
            <a:off x="859993" y="2826330"/>
            <a:ext cx="5488163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In the following I’ll do research  on the relation between matrix Q</a:t>
            </a:r>
            <a:r>
              <a:rPr lang="zh-CN" altLang="en-US" sz="1600" dirty="0">
                <a:solidFill>
                  <a:srgbClr val="0054DE"/>
                </a:solidFill>
              </a:rPr>
              <a:t> </a:t>
            </a:r>
            <a:r>
              <a:rPr lang="en-US" altLang="zh-CN" sz="1600" dirty="0">
                <a:solidFill>
                  <a:srgbClr val="0054DE"/>
                </a:solidFill>
              </a:rPr>
              <a:t>and matrix E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8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文本, 信件&#10;&#10;描述已自动生成">
            <a:extLst>
              <a:ext uri="{FF2B5EF4-FFF2-40B4-BE49-F238E27FC236}">
                <a16:creationId xmlns:a16="http://schemas.microsoft.com/office/drawing/2014/main" id="{72AD3078-4713-4AF4-BD67-E497A0BED4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17" y="914400"/>
            <a:ext cx="6963747" cy="5134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D898A5-3D13-4156-8F8B-4AB284A4928F}"/>
                  </a:ext>
                </a:extLst>
              </p:cNvPr>
              <p:cNvSpPr txBox="1"/>
              <p:nvPr/>
            </p:nvSpPr>
            <p:spPr>
              <a:xfrm>
                <a:off x="859993" y="1870816"/>
                <a:ext cx="6384175" cy="839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rgbClr val="0054DE"/>
                    </a:solidFill>
                  </a:rPr>
                  <a:t>If those edges are not visited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，</a:t>
                </a:r>
                <a:endParaRPr lang="en-US" altLang="zh-CN" sz="1600" dirty="0">
                  <a:solidFill>
                    <a:srgbClr val="0054DE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rgbClr val="0054DE"/>
                    </a:solidFill>
                  </a:rPr>
                  <a:t>There is no need for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dirty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i="1" dirty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600" dirty="0">
                    <a:solidFill>
                      <a:srgbClr val="0054DE"/>
                    </a:solidFill>
                  </a:rPr>
                  <a:t> complexity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D898A5-3D13-4156-8F8B-4AB284A49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3" y="1870816"/>
                <a:ext cx="6384175" cy="839782"/>
              </a:xfrm>
              <a:prstGeom prst="rect">
                <a:avLst/>
              </a:prstGeom>
              <a:blipFill>
                <a:blip r:embed="rId4"/>
                <a:stretch>
                  <a:fillRect l="-478" b="-72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F73C252-0ECB-4F0E-B376-950A4B1A572E}"/>
              </a:ext>
            </a:extLst>
          </p:cNvPr>
          <p:cNvSpPr txBox="1"/>
          <p:nvPr/>
        </p:nvSpPr>
        <p:spPr>
          <a:xfrm>
            <a:off x="859993" y="2826330"/>
            <a:ext cx="5488163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In the following I’ll do research  on the relation between matrix Q</a:t>
            </a:r>
            <a:r>
              <a:rPr lang="zh-CN" altLang="en-US" sz="1600" dirty="0">
                <a:solidFill>
                  <a:srgbClr val="0054DE"/>
                </a:solidFill>
              </a:rPr>
              <a:t> </a:t>
            </a:r>
            <a:r>
              <a:rPr lang="en-US" altLang="zh-CN" sz="1600" dirty="0">
                <a:solidFill>
                  <a:srgbClr val="0054DE"/>
                </a:solidFill>
              </a:rPr>
              <a:t>and matrix E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D835E-792D-4544-BEDE-41B82ECF79EF}"/>
              </a:ext>
            </a:extLst>
          </p:cNvPr>
          <p:cNvSpPr txBox="1"/>
          <p:nvPr/>
        </p:nvSpPr>
        <p:spPr>
          <a:xfrm>
            <a:off x="781493" y="3613666"/>
            <a:ext cx="10916647" cy="1993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It can be found that Q is monotonically increasing to E </a:t>
            </a:r>
            <a:r>
              <a:rPr lang="zh-CN" altLang="en-US" sz="1600" dirty="0">
                <a:solidFill>
                  <a:srgbClr val="0054DE"/>
                </a:solidFill>
              </a:rPr>
              <a:t>，</a:t>
            </a:r>
            <a:endParaRPr lang="en-US" altLang="zh-CN" sz="1600" dirty="0">
              <a:solidFill>
                <a:srgbClr val="0054D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In other words, </a:t>
            </a:r>
            <a:r>
              <a:rPr lang="en-US" altLang="zh-CN" sz="1600" b="1" dirty="0">
                <a:solidFill>
                  <a:srgbClr val="0054DE"/>
                </a:solidFill>
              </a:rPr>
              <a:t>the higher the number of observations the more likely it is to appear in the new optimized graph </a:t>
            </a:r>
            <a:r>
              <a:rPr lang="zh-CN" altLang="en-US" sz="1600" b="1" dirty="0">
                <a:solidFill>
                  <a:srgbClr val="0054DE"/>
                </a:solidFill>
              </a:rPr>
              <a:t>，</a:t>
            </a:r>
            <a:endParaRPr lang="en-US" altLang="zh-CN" sz="1600" b="1" dirty="0">
              <a:solidFill>
                <a:srgbClr val="0054D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Therefore edges that are not observed do not appear in the optimization graph.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Therefore the compressed matrix does not need to be decompressed.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2EF251-F97F-AF5B-94C5-C22EE9F6D794}"/>
              </a:ext>
            </a:extLst>
          </p:cNvPr>
          <p:cNvSpPr txBox="1"/>
          <p:nvPr/>
        </p:nvSpPr>
        <p:spPr>
          <a:xfrm>
            <a:off x="399009" y="407696"/>
            <a:ext cx="498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4DE"/>
                </a:solidFill>
              </a:rPr>
              <a:t>Improve EM performance</a:t>
            </a:r>
            <a:endParaRPr lang="zh-CN" altLang="en-US" sz="32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3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D898A5-3D13-4156-8F8B-4AB284A4928F}"/>
                  </a:ext>
                </a:extLst>
              </p:cNvPr>
              <p:cNvSpPr txBox="1"/>
              <p:nvPr/>
            </p:nvSpPr>
            <p:spPr>
              <a:xfrm>
                <a:off x="1337122" y="1695203"/>
                <a:ext cx="6384175" cy="1122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54DE"/>
                    </a:solidFill>
                  </a:rPr>
                  <a:t>对于观测到的边（</a:t>
                </a:r>
                <a:r>
                  <a:rPr lang="en-US" altLang="zh-CN" dirty="0">
                    <a:solidFill>
                      <a:srgbClr val="0054DE"/>
                    </a:solidFill>
                  </a:rPr>
                  <a:t>E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中出现的边），存入一张稀疏的观测图（</a:t>
                </a:r>
                <a:r>
                  <a:rPr lang="en-US" altLang="zh-CN" dirty="0" err="1">
                    <a:solidFill>
                      <a:srgbClr val="0054DE"/>
                    </a:solidFill>
                  </a:rPr>
                  <a:t>dgl.DGLHeteroGraph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）中，复杂度为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nkM</m:t>
                    </m:r>
                    <m:r>
                      <a:rPr lang="en-US" altLang="zh-CN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i="1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0054DE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D898A5-3D13-4156-8F8B-4AB284A49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22" y="1695203"/>
                <a:ext cx="6384175" cy="1122615"/>
              </a:xfrm>
              <a:prstGeom prst="rect">
                <a:avLst/>
              </a:prstGeom>
              <a:blipFill>
                <a:blip r:embed="rId3"/>
                <a:stretch>
                  <a:fillRect l="-573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1D18255-C53A-4C8B-AD34-7B364D083D8A}"/>
                  </a:ext>
                </a:extLst>
              </p:cNvPr>
              <p:cNvSpPr txBox="1"/>
              <p:nvPr/>
            </p:nvSpPr>
            <p:spPr>
              <a:xfrm>
                <a:off x="1314426" y="2851150"/>
                <a:ext cx="7043869" cy="1748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54DE"/>
                    </a:solidFill>
                  </a:rPr>
                  <a:t>对于未观测到的边，因为其值由连接的两个节点的标签决定，</a:t>
                </a:r>
                <a:endParaRPr lang="en-US" altLang="zh-CN" dirty="0">
                  <a:solidFill>
                    <a:srgbClr val="0054DE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zh-CN" altLang="en-US" dirty="0">
                    <a:solidFill>
                      <a:srgbClr val="0054DE"/>
                    </a:solidFill>
                  </a:rPr>
                  <a:t>因此理论上可以压缩到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zh-CN" altLang="en-US" i="1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rgbClr val="0054DE"/>
                    </a:solidFill>
                  </a:rPr>
                  <a:t>建立压缩矩阵</a:t>
                </a:r>
                <a:r>
                  <a:rPr lang="en-US" altLang="zh-CN" dirty="0">
                    <a:solidFill>
                      <a:srgbClr val="0054D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altLang="zh-CN" b="0" i="0" dirty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54DE"/>
                    </a:solidFill>
                  </a:rPr>
                  <a:t>，用于计算隐变量</a:t>
                </a:r>
                <a:r>
                  <a:rPr lang="el-GR" altLang="zh-CN" dirty="0">
                    <a:solidFill>
                      <a:srgbClr val="0054DE"/>
                    </a:solidFill>
                  </a:rPr>
                  <a:t>Ω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，</a:t>
                </a:r>
                <a:r>
                  <a:rPr lang="el-GR" altLang="zh-CN" dirty="0">
                    <a:solidFill>
                      <a:srgbClr val="0054DE"/>
                    </a:solidFill>
                  </a:rPr>
                  <a:t>α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，</a:t>
                </a:r>
                <a:r>
                  <a:rPr lang="el-GR" altLang="zh-CN" dirty="0">
                    <a:solidFill>
                      <a:srgbClr val="0054DE"/>
                    </a:solidFill>
                  </a:rPr>
                  <a:t>β</a:t>
                </a:r>
                <a:endParaRPr lang="zh-CN" altLang="en-US" dirty="0">
                  <a:solidFill>
                    <a:srgbClr val="0054DE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1D18255-C53A-4C8B-AD34-7B364D08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26" y="2851150"/>
                <a:ext cx="7043869" cy="1748812"/>
              </a:xfrm>
              <a:prstGeom prst="rect">
                <a:avLst/>
              </a:prstGeom>
              <a:blipFill>
                <a:blip r:embed="rId4"/>
                <a:stretch>
                  <a:fillRect l="-606" b="-4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0C7C48F-F462-4CE7-B807-037C59D14F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49" b="53279"/>
          <a:stretch/>
        </p:blipFill>
        <p:spPr>
          <a:xfrm>
            <a:off x="8995293" y="579419"/>
            <a:ext cx="2940982" cy="2600735"/>
          </a:xfrm>
          <a:custGeom>
            <a:avLst/>
            <a:gdLst>
              <a:gd name="connsiteX0" fmla="*/ 0 w 2940982"/>
              <a:gd name="connsiteY0" fmla="*/ 0 h 2600735"/>
              <a:gd name="connsiteX1" fmla="*/ 2940982 w 2940982"/>
              <a:gd name="connsiteY1" fmla="*/ 0 h 2600735"/>
              <a:gd name="connsiteX2" fmla="*/ 2940982 w 2940982"/>
              <a:gd name="connsiteY2" fmla="*/ 2600735 h 2600735"/>
              <a:gd name="connsiteX3" fmla="*/ 0 w 2940982"/>
              <a:gd name="connsiteY3" fmla="*/ 2600735 h 2600735"/>
              <a:gd name="connsiteX4" fmla="*/ 0 w 2940982"/>
              <a:gd name="connsiteY4" fmla="*/ 0 h 2600735"/>
              <a:gd name="connsiteX5" fmla="*/ 48444 w 2940982"/>
              <a:gd name="connsiteY5" fmla="*/ 1449215 h 2600735"/>
              <a:gd name="connsiteX6" fmla="*/ 48444 w 2940982"/>
              <a:gd name="connsiteY6" fmla="*/ 1830348 h 2600735"/>
              <a:gd name="connsiteX7" fmla="*/ 2498291 w 2940982"/>
              <a:gd name="connsiteY7" fmla="*/ 1830348 h 2600735"/>
              <a:gd name="connsiteX8" fmla="*/ 2498291 w 2940982"/>
              <a:gd name="connsiteY8" fmla="*/ 1449215 h 2600735"/>
              <a:gd name="connsiteX9" fmla="*/ 48444 w 2940982"/>
              <a:gd name="connsiteY9" fmla="*/ 1449215 h 260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0982" h="2600735">
                <a:moveTo>
                  <a:pt x="0" y="0"/>
                </a:moveTo>
                <a:lnTo>
                  <a:pt x="2940982" y="0"/>
                </a:lnTo>
                <a:lnTo>
                  <a:pt x="2940982" y="2600735"/>
                </a:lnTo>
                <a:lnTo>
                  <a:pt x="0" y="2600735"/>
                </a:lnTo>
                <a:lnTo>
                  <a:pt x="0" y="0"/>
                </a:lnTo>
                <a:close/>
                <a:moveTo>
                  <a:pt x="48444" y="1449215"/>
                </a:moveTo>
                <a:lnTo>
                  <a:pt x="48444" y="1830348"/>
                </a:lnTo>
                <a:lnTo>
                  <a:pt x="2498291" y="1830348"/>
                </a:lnTo>
                <a:lnTo>
                  <a:pt x="2498291" y="1449215"/>
                </a:lnTo>
                <a:lnTo>
                  <a:pt x="48444" y="1449215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926FDE-046C-4A7D-9CD8-FF8C752A3F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t="26034" r="54085" b="67119"/>
          <a:stretch/>
        </p:blipFill>
        <p:spPr>
          <a:xfrm>
            <a:off x="9043738" y="2028634"/>
            <a:ext cx="2449847" cy="381133"/>
          </a:xfrm>
          <a:custGeom>
            <a:avLst/>
            <a:gdLst>
              <a:gd name="connsiteX0" fmla="*/ 0 w 2449847"/>
              <a:gd name="connsiteY0" fmla="*/ 0 h 381133"/>
              <a:gd name="connsiteX1" fmla="*/ 2449847 w 2449847"/>
              <a:gd name="connsiteY1" fmla="*/ 0 h 381133"/>
              <a:gd name="connsiteX2" fmla="*/ 2449847 w 2449847"/>
              <a:gd name="connsiteY2" fmla="*/ 381133 h 381133"/>
              <a:gd name="connsiteX3" fmla="*/ 0 w 2449847"/>
              <a:gd name="connsiteY3" fmla="*/ 381133 h 381133"/>
              <a:gd name="connsiteX4" fmla="*/ 0 w 2449847"/>
              <a:gd name="connsiteY4" fmla="*/ 0 h 38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847" h="381133">
                <a:moveTo>
                  <a:pt x="0" y="0"/>
                </a:moveTo>
                <a:lnTo>
                  <a:pt x="2449847" y="0"/>
                </a:lnTo>
                <a:lnTo>
                  <a:pt x="2449847" y="381133"/>
                </a:lnTo>
                <a:lnTo>
                  <a:pt x="0" y="38113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003B15-A6F1-4598-813F-D220480A17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6" r="39838"/>
          <a:stretch/>
        </p:blipFill>
        <p:spPr>
          <a:xfrm>
            <a:off x="8716859" y="3307675"/>
            <a:ext cx="3384589" cy="2970906"/>
          </a:xfrm>
          <a:custGeom>
            <a:avLst/>
            <a:gdLst>
              <a:gd name="connsiteX0" fmla="*/ 0 w 3384589"/>
              <a:gd name="connsiteY0" fmla="*/ 0 h 2970906"/>
              <a:gd name="connsiteX1" fmla="*/ 3384589 w 3384589"/>
              <a:gd name="connsiteY1" fmla="*/ 0 h 2970906"/>
              <a:gd name="connsiteX2" fmla="*/ 3384589 w 3384589"/>
              <a:gd name="connsiteY2" fmla="*/ 2970906 h 2970906"/>
              <a:gd name="connsiteX3" fmla="*/ 0 w 3384589"/>
              <a:gd name="connsiteY3" fmla="*/ 2970906 h 2970906"/>
              <a:gd name="connsiteX4" fmla="*/ 0 w 3384589"/>
              <a:gd name="connsiteY4" fmla="*/ 0 h 2970906"/>
              <a:gd name="connsiteX5" fmla="*/ 153601 w 3384589"/>
              <a:gd name="connsiteY5" fmla="*/ 1188456 h 2970906"/>
              <a:gd name="connsiteX6" fmla="*/ 153601 w 3384589"/>
              <a:gd name="connsiteY6" fmla="*/ 2373216 h 2970906"/>
              <a:gd name="connsiteX7" fmla="*/ 2787387 w 3384589"/>
              <a:gd name="connsiteY7" fmla="*/ 2373216 h 2970906"/>
              <a:gd name="connsiteX8" fmla="*/ 2787387 w 3384589"/>
              <a:gd name="connsiteY8" fmla="*/ 1188456 h 2970906"/>
              <a:gd name="connsiteX9" fmla="*/ 153601 w 3384589"/>
              <a:gd name="connsiteY9" fmla="*/ 1188456 h 297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84589" h="2970906">
                <a:moveTo>
                  <a:pt x="0" y="0"/>
                </a:moveTo>
                <a:lnTo>
                  <a:pt x="3384589" y="0"/>
                </a:lnTo>
                <a:lnTo>
                  <a:pt x="3384589" y="2970906"/>
                </a:lnTo>
                <a:lnTo>
                  <a:pt x="0" y="2970906"/>
                </a:lnTo>
                <a:lnTo>
                  <a:pt x="0" y="0"/>
                </a:lnTo>
                <a:close/>
                <a:moveTo>
                  <a:pt x="153601" y="1188456"/>
                </a:moveTo>
                <a:lnTo>
                  <a:pt x="153601" y="2373216"/>
                </a:lnTo>
                <a:lnTo>
                  <a:pt x="2787387" y="2373216"/>
                </a:lnTo>
                <a:lnTo>
                  <a:pt x="2787387" y="1188456"/>
                </a:lnTo>
                <a:lnTo>
                  <a:pt x="153601" y="1188456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2687170-B560-48F8-87FD-411524B27A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" t="50494" r="50453" b="16600"/>
          <a:stretch/>
        </p:blipFill>
        <p:spPr>
          <a:xfrm>
            <a:off x="8870460" y="4496131"/>
            <a:ext cx="2633786" cy="1184760"/>
          </a:xfrm>
          <a:custGeom>
            <a:avLst/>
            <a:gdLst>
              <a:gd name="connsiteX0" fmla="*/ 0 w 2633786"/>
              <a:gd name="connsiteY0" fmla="*/ 0 h 1184760"/>
              <a:gd name="connsiteX1" fmla="*/ 2633786 w 2633786"/>
              <a:gd name="connsiteY1" fmla="*/ 0 h 1184760"/>
              <a:gd name="connsiteX2" fmla="*/ 2633786 w 2633786"/>
              <a:gd name="connsiteY2" fmla="*/ 1184760 h 1184760"/>
              <a:gd name="connsiteX3" fmla="*/ 0 w 2633786"/>
              <a:gd name="connsiteY3" fmla="*/ 1184760 h 1184760"/>
              <a:gd name="connsiteX4" fmla="*/ 0 w 2633786"/>
              <a:gd name="connsiteY4" fmla="*/ 0 h 118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3786" h="1184760">
                <a:moveTo>
                  <a:pt x="0" y="0"/>
                </a:moveTo>
                <a:lnTo>
                  <a:pt x="2633786" y="0"/>
                </a:lnTo>
                <a:lnTo>
                  <a:pt x="2633786" y="1184760"/>
                </a:lnTo>
                <a:lnTo>
                  <a:pt x="0" y="118476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466AC0-973F-31FC-AD1C-980E3BBD2427}"/>
              </a:ext>
            </a:extLst>
          </p:cNvPr>
          <p:cNvSpPr txBox="1"/>
          <p:nvPr/>
        </p:nvSpPr>
        <p:spPr>
          <a:xfrm>
            <a:off x="399009" y="407696"/>
            <a:ext cx="498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4DE"/>
                </a:solidFill>
              </a:rPr>
              <a:t>Improve EM performance</a:t>
            </a:r>
            <a:endParaRPr lang="zh-CN" altLang="en-US" sz="32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88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F0D10E-B274-4704-B9C0-1E2B13C033A3}"/>
                  </a:ext>
                </a:extLst>
              </p:cNvPr>
              <p:cNvSpPr txBox="1"/>
              <p:nvPr/>
            </p:nvSpPr>
            <p:spPr>
              <a:xfrm>
                <a:off x="4925294" y="507209"/>
                <a:ext cx="3966437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2800" b="1" i="1" dirty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altLang="zh-CN" sz="2800" b="1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9933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F0D10E-B274-4704-B9C0-1E2B13C0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94" y="507209"/>
                <a:ext cx="3966437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0C7C48F-F462-4CE7-B807-037C59D14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49" b="53279"/>
          <a:stretch/>
        </p:blipFill>
        <p:spPr>
          <a:xfrm>
            <a:off x="8995293" y="579419"/>
            <a:ext cx="2940982" cy="2600735"/>
          </a:xfrm>
          <a:custGeom>
            <a:avLst/>
            <a:gdLst>
              <a:gd name="connsiteX0" fmla="*/ 0 w 2940982"/>
              <a:gd name="connsiteY0" fmla="*/ 0 h 2600735"/>
              <a:gd name="connsiteX1" fmla="*/ 2940982 w 2940982"/>
              <a:gd name="connsiteY1" fmla="*/ 0 h 2600735"/>
              <a:gd name="connsiteX2" fmla="*/ 2940982 w 2940982"/>
              <a:gd name="connsiteY2" fmla="*/ 2600735 h 2600735"/>
              <a:gd name="connsiteX3" fmla="*/ 0 w 2940982"/>
              <a:gd name="connsiteY3" fmla="*/ 2600735 h 2600735"/>
              <a:gd name="connsiteX4" fmla="*/ 0 w 2940982"/>
              <a:gd name="connsiteY4" fmla="*/ 0 h 2600735"/>
              <a:gd name="connsiteX5" fmla="*/ 48444 w 2940982"/>
              <a:gd name="connsiteY5" fmla="*/ 1449215 h 2600735"/>
              <a:gd name="connsiteX6" fmla="*/ 48444 w 2940982"/>
              <a:gd name="connsiteY6" fmla="*/ 1830348 h 2600735"/>
              <a:gd name="connsiteX7" fmla="*/ 2498291 w 2940982"/>
              <a:gd name="connsiteY7" fmla="*/ 1830348 h 2600735"/>
              <a:gd name="connsiteX8" fmla="*/ 2498291 w 2940982"/>
              <a:gd name="connsiteY8" fmla="*/ 1449215 h 2600735"/>
              <a:gd name="connsiteX9" fmla="*/ 48444 w 2940982"/>
              <a:gd name="connsiteY9" fmla="*/ 1449215 h 260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0982" h="2600735">
                <a:moveTo>
                  <a:pt x="0" y="0"/>
                </a:moveTo>
                <a:lnTo>
                  <a:pt x="2940982" y="0"/>
                </a:lnTo>
                <a:lnTo>
                  <a:pt x="2940982" y="2600735"/>
                </a:lnTo>
                <a:lnTo>
                  <a:pt x="0" y="2600735"/>
                </a:lnTo>
                <a:lnTo>
                  <a:pt x="0" y="0"/>
                </a:lnTo>
                <a:close/>
                <a:moveTo>
                  <a:pt x="48444" y="1449215"/>
                </a:moveTo>
                <a:lnTo>
                  <a:pt x="48444" y="1830348"/>
                </a:lnTo>
                <a:lnTo>
                  <a:pt x="2498291" y="1830348"/>
                </a:lnTo>
                <a:lnTo>
                  <a:pt x="2498291" y="1449215"/>
                </a:lnTo>
                <a:lnTo>
                  <a:pt x="48444" y="1449215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926FDE-046C-4A7D-9CD8-FF8C752A3F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t="26034" r="54085" b="67119"/>
          <a:stretch/>
        </p:blipFill>
        <p:spPr>
          <a:xfrm>
            <a:off x="9043738" y="2028634"/>
            <a:ext cx="2449847" cy="381133"/>
          </a:xfrm>
          <a:custGeom>
            <a:avLst/>
            <a:gdLst>
              <a:gd name="connsiteX0" fmla="*/ 0 w 2449847"/>
              <a:gd name="connsiteY0" fmla="*/ 0 h 381133"/>
              <a:gd name="connsiteX1" fmla="*/ 2449847 w 2449847"/>
              <a:gd name="connsiteY1" fmla="*/ 0 h 381133"/>
              <a:gd name="connsiteX2" fmla="*/ 2449847 w 2449847"/>
              <a:gd name="connsiteY2" fmla="*/ 381133 h 381133"/>
              <a:gd name="connsiteX3" fmla="*/ 0 w 2449847"/>
              <a:gd name="connsiteY3" fmla="*/ 381133 h 381133"/>
              <a:gd name="connsiteX4" fmla="*/ 0 w 2449847"/>
              <a:gd name="connsiteY4" fmla="*/ 0 h 38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847" h="381133">
                <a:moveTo>
                  <a:pt x="0" y="0"/>
                </a:moveTo>
                <a:lnTo>
                  <a:pt x="2449847" y="0"/>
                </a:lnTo>
                <a:lnTo>
                  <a:pt x="2449847" y="381133"/>
                </a:lnTo>
                <a:lnTo>
                  <a:pt x="0" y="38113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657D19-35D5-4B09-A741-766EADF45AD7}"/>
                  </a:ext>
                </a:extLst>
              </p:cNvPr>
              <p:cNvSpPr txBox="1"/>
              <p:nvPr/>
            </p:nvSpPr>
            <p:spPr>
              <a:xfrm>
                <a:off x="1329895" y="4324980"/>
                <a:ext cx="59284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54DE"/>
                    </a:solidFill>
                  </a:rPr>
                  <a:t>However, in compression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600" i="1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nc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0054DE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0054DE"/>
                    </a:solidFill>
                  </a:rPr>
                  <a:t>traversal is required</a:t>
                </a:r>
                <a:endParaRPr lang="zh-CN" altLang="en-US" sz="1600" dirty="0">
                  <a:solidFill>
                    <a:srgbClr val="0054DE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657D19-35D5-4B09-A741-766EADF4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895" y="4324980"/>
                <a:ext cx="5928460" cy="338554"/>
              </a:xfrm>
              <a:prstGeom prst="rect">
                <a:avLst/>
              </a:prstGeom>
              <a:blipFill>
                <a:blip r:embed="rId5"/>
                <a:stretch>
                  <a:fillRect l="-514" t="-5357" b="-2142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61620559-D6FB-45B5-848A-B0DCF6252B49}"/>
              </a:ext>
            </a:extLst>
          </p:cNvPr>
          <p:cNvSpPr txBox="1"/>
          <p:nvPr/>
        </p:nvSpPr>
        <p:spPr>
          <a:xfrm>
            <a:off x="1329896" y="4694311"/>
            <a:ext cx="10163690" cy="100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Using JIT (Just In Time compile) technology, the performance of this part of the code is close to that of compiled languages (</a:t>
            </a:r>
            <a:r>
              <a:rPr lang="en-US" altLang="zh-CN" sz="1600" dirty="0" err="1">
                <a:solidFill>
                  <a:srgbClr val="0054DE"/>
                </a:solidFill>
              </a:rPr>
              <a:t>c,go,rust</a:t>
            </a:r>
            <a:r>
              <a:rPr lang="en-US" altLang="zh-CN" sz="1600" dirty="0">
                <a:solidFill>
                  <a:srgbClr val="0054DE"/>
                </a:solidFill>
              </a:rPr>
              <a:t>...)The speedup of this loop section is almost 100x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B5F172C-4C60-4E62-ADFB-31C3C0292B6F}"/>
                  </a:ext>
                </a:extLst>
              </p:cNvPr>
              <p:cNvSpPr txBox="1"/>
              <p:nvPr/>
            </p:nvSpPr>
            <p:spPr>
              <a:xfrm>
                <a:off x="1136155" y="1287152"/>
                <a:ext cx="7242301" cy="1008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0054DE"/>
                    </a:solidFill>
                  </a:rPr>
                  <a:t>For the observed edges (those appearing in E), deposited in a sparse observation graph (dgl.DGLHeteroGraph) with complexity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600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nkM</m:t>
                    </m:r>
                    <m:r>
                      <a:rPr lang="en-US" altLang="zh-CN" sz="1600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600" b="0" i="1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1600" i="1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i="1" smtClean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rgbClr val="0054DE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B5F172C-4C60-4E62-ADFB-31C3C0292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55" y="1287152"/>
                <a:ext cx="7242301" cy="1008161"/>
              </a:xfrm>
              <a:prstGeom prst="rect">
                <a:avLst/>
              </a:prstGeom>
              <a:blipFill>
                <a:blip r:embed="rId6"/>
                <a:stretch>
                  <a:fillRect l="-337" b="-66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20319B0-68A1-47E5-8BCB-8DF0F90981FA}"/>
                  </a:ext>
                </a:extLst>
              </p:cNvPr>
              <p:cNvSpPr txBox="1"/>
              <p:nvPr/>
            </p:nvSpPr>
            <p:spPr>
              <a:xfrm>
                <a:off x="1113459" y="2443099"/>
                <a:ext cx="7716881" cy="1564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0054DE"/>
                    </a:solidFill>
                  </a:rPr>
                  <a:t>For the unobserved edges, since their values are determined by the labels of the two nodes connectedTherefore, it can be theoretically compressed to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rgbClr val="0054D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zh-CN" altLang="en-US" sz="1600" i="1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1600" dirty="0">
                    <a:solidFill>
                      <a:srgbClr val="0054DE"/>
                    </a:solidFill>
                  </a:rPr>
                  <a:t> Build compression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600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1600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altLang="zh-CN" sz="1600" b="0" i="0" dirty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rgbClr val="0054DE"/>
                    </a:solidFill>
                  </a:rPr>
                  <a:t> used to calculate the hidden variable </a:t>
                </a:r>
                <a:r>
                  <a:rPr lang="el-GR" altLang="zh-CN" sz="1600" dirty="0">
                    <a:solidFill>
                      <a:srgbClr val="0054DE"/>
                    </a:solidFill>
                  </a:rPr>
                  <a:t>Ω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，</a:t>
                </a:r>
                <a:r>
                  <a:rPr lang="el-GR" altLang="zh-CN" sz="1600" dirty="0">
                    <a:solidFill>
                      <a:srgbClr val="0054DE"/>
                    </a:solidFill>
                  </a:rPr>
                  <a:t>α</a:t>
                </a:r>
                <a:r>
                  <a:rPr lang="zh-CN" altLang="en-US" sz="1600" dirty="0">
                    <a:solidFill>
                      <a:srgbClr val="0054DE"/>
                    </a:solidFill>
                  </a:rPr>
                  <a:t>，</a:t>
                </a:r>
                <a:r>
                  <a:rPr lang="el-GR" altLang="zh-CN" sz="1600" dirty="0">
                    <a:solidFill>
                      <a:srgbClr val="0054DE"/>
                    </a:solidFill>
                  </a:rPr>
                  <a:t>β</a:t>
                </a:r>
                <a:endParaRPr lang="zh-CN" altLang="en-US" sz="1600" dirty="0">
                  <a:solidFill>
                    <a:srgbClr val="0054DE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20319B0-68A1-47E5-8BCB-8DF0F9098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459" y="2443099"/>
                <a:ext cx="7716881" cy="1564146"/>
              </a:xfrm>
              <a:prstGeom prst="rect">
                <a:avLst/>
              </a:prstGeom>
              <a:blipFill>
                <a:blip r:embed="rId7"/>
                <a:stretch>
                  <a:fillRect l="-316" b="-468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B1BA03B-C8E3-B197-122D-A2D8DCF1AF53}"/>
              </a:ext>
            </a:extLst>
          </p:cNvPr>
          <p:cNvSpPr txBox="1"/>
          <p:nvPr/>
        </p:nvSpPr>
        <p:spPr>
          <a:xfrm>
            <a:off x="399009" y="407696"/>
            <a:ext cx="498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4DE"/>
                </a:solidFill>
              </a:rPr>
              <a:t>Improve EM performance</a:t>
            </a:r>
            <a:endParaRPr lang="zh-CN" altLang="en-US" sz="32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82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06C23F28-F3AF-4170-AE7C-4251B882433B}"/>
              </a:ext>
            </a:extLst>
          </p:cNvPr>
          <p:cNvSpPr txBox="1">
            <a:spLocks/>
          </p:cNvSpPr>
          <p:nvPr/>
        </p:nvSpPr>
        <p:spPr>
          <a:xfrm>
            <a:off x="5102485" y="2532528"/>
            <a:ext cx="3845312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Conclusion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FF4D21F6-9464-4633-A31A-6E0AC0F595B6}"/>
              </a:ext>
            </a:extLst>
          </p:cNvPr>
          <p:cNvSpPr txBox="1">
            <a:spLocks/>
          </p:cNvSpPr>
          <p:nvPr/>
        </p:nvSpPr>
        <p:spPr>
          <a:xfrm>
            <a:off x="3465717" y="2730753"/>
            <a:ext cx="3858315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33000"/>
                  </a:srgbClr>
                </a:solidFill>
              </a:rPr>
              <a:t>Plan&amp;</a:t>
            </a:r>
          </a:p>
          <a:p>
            <a:r>
              <a:rPr lang="en-US" altLang="zh-CN" sz="3200" dirty="0" err="1">
                <a:solidFill>
                  <a:srgbClr val="0052D9">
                    <a:alpha val="33000"/>
                  </a:srgbClr>
                </a:solidFill>
              </a:rPr>
              <a:t>Immplementation</a:t>
            </a:r>
            <a:endParaRPr lang="zh-CN" altLang="en-US" sz="3200" dirty="0">
              <a:solidFill>
                <a:srgbClr val="0052D9">
                  <a:alpha val="33000"/>
                </a:srgbClr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8BA938EF-5CFA-4DE0-A07C-BC4C3F75057A}"/>
              </a:ext>
            </a:extLst>
          </p:cNvPr>
          <p:cNvSpPr txBox="1">
            <a:spLocks/>
          </p:cNvSpPr>
          <p:nvPr/>
        </p:nvSpPr>
        <p:spPr>
          <a:xfrm>
            <a:off x="4017887" y="2669741"/>
            <a:ext cx="4377741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800" dirty="0">
                <a:solidFill>
                  <a:srgbClr val="0052D9">
                    <a:alpha val="30000"/>
                  </a:srgbClr>
                </a:solidFill>
              </a:rPr>
              <a:t>Result</a:t>
            </a:r>
            <a:r>
              <a:rPr lang="en-US" altLang="zh-CN" dirty="0">
                <a:solidFill>
                  <a:srgbClr val="0052D9">
                    <a:alpha val="30000"/>
                  </a:srgbClr>
                </a:solidFill>
              </a:rPr>
              <a:t>&amp;</a:t>
            </a:r>
          </a:p>
          <a:p>
            <a:r>
              <a:rPr lang="en-US" altLang="zh-CN" dirty="0">
                <a:solidFill>
                  <a:srgbClr val="0052D9">
                    <a:alpha val="30000"/>
                  </a:srgbClr>
                </a:solidFill>
              </a:rPr>
              <a:t>Future</a:t>
            </a:r>
            <a:endParaRPr lang="zh-CN" altLang="en-US" dirty="0">
              <a:solidFill>
                <a:srgbClr val="0052D9">
                  <a:alpha val="30000"/>
                </a:srgbClr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E1E9FC8-909B-4CE0-9D06-302CEB8E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2986" y="2867966"/>
            <a:ext cx="3556449" cy="864096"/>
          </a:xfrm>
          <a:scene3d>
            <a:camera prst="perspectiveContrastingLeftFacing"/>
            <a:lightRig rig="threePt" dir="t"/>
          </a:scene3d>
        </p:spPr>
        <p:txBody>
          <a:bodyPr>
            <a:noAutofit/>
          </a:bodyPr>
          <a:lstStyle/>
          <a:p>
            <a:r>
              <a:rPr lang="en-US" altLang="zh-CN" dirty="0"/>
              <a:t>Project </a:t>
            </a:r>
            <a:r>
              <a:rPr lang="en-US" altLang="zh-CN" dirty="0" err="1"/>
              <a:t>Introdution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819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70389-6AF8-4D2D-9088-750CAE0B5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852" y="429606"/>
            <a:ext cx="2940817" cy="864096"/>
          </a:xfrm>
        </p:spPr>
        <p:txBody>
          <a:bodyPr>
            <a:normAutofit fontScale="92500"/>
          </a:bodyPr>
          <a:lstStyle/>
          <a:p>
            <a:r>
              <a:rPr lang="en-US" altLang="zh-CN" sz="4000" dirty="0"/>
              <a:t>Architecture</a:t>
            </a:r>
            <a:endParaRPr lang="zh-CN" altLang="en-US" sz="4000" dirty="0"/>
          </a:p>
        </p:txBody>
      </p:sp>
      <p:pic>
        <p:nvPicPr>
          <p:cNvPr id="5" name="!!GEN_img">
            <a:extLst>
              <a:ext uri="{FF2B5EF4-FFF2-40B4-BE49-F238E27FC236}">
                <a16:creationId xmlns:a16="http://schemas.microsoft.com/office/drawing/2014/main" id="{EF7B4C8B-7BD7-4535-BBCF-23424971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6184"/>
          <a:stretch/>
        </p:blipFill>
        <p:spPr>
          <a:xfrm>
            <a:off x="2920182" y="1293702"/>
            <a:ext cx="6597444" cy="4390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58258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GEN_img" descr="图示&#10;&#10;描述已自动生成">
            <a:extLst>
              <a:ext uri="{FF2B5EF4-FFF2-40B4-BE49-F238E27FC236}">
                <a16:creationId xmlns:a16="http://schemas.microsoft.com/office/drawing/2014/main" id="{2C98C117-5DE3-489A-9E1C-4836F31A5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19" y="1358993"/>
            <a:ext cx="5657728" cy="4265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0360934-B636-430F-B90A-7060A4062879}"/>
              </a:ext>
            </a:extLst>
          </p:cNvPr>
          <p:cNvSpPr txBox="1">
            <a:spLocks/>
          </p:cNvSpPr>
          <p:nvPr/>
        </p:nvSpPr>
        <p:spPr>
          <a:xfrm>
            <a:off x="381852" y="429606"/>
            <a:ext cx="294081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/>
              <a:t>Architecture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8222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835A76E-CB20-4E8A-862A-76E7E56CB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765" y="553556"/>
            <a:ext cx="2940817" cy="86409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Metric</a:t>
            </a:r>
            <a:endParaRPr lang="zh-CN" altLang="en-US" sz="4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3CD921-BFA8-4528-AC38-C6793B8C12DF}"/>
              </a:ext>
            </a:extLst>
          </p:cNvPr>
          <p:cNvSpPr txBox="1"/>
          <p:nvPr/>
        </p:nvSpPr>
        <p:spPr>
          <a:xfrm>
            <a:off x="2743201" y="3024263"/>
            <a:ext cx="106729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54DE"/>
                </a:solidFill>
              </a:rPr>
              <a:t>	Definition</a:t>
            </a:r>
            <a:r>
              <a:rPr lang="zh-CN" altLang="en-US" sz="2800" b="1" dirty="0">
                <a:solidFill>
                  <a:srgbClr val="0054DE"/>
                </a:solidFill>
              </a:rPr>
              <a:t>：</a:t>
            </a:r>
            <a:endParaRPr lang="en-US" altLang="zh-CN" sz="2800" b="1" dirty="0">
              <a:solidFill>
                <a:srgbClr val="0054DE"/>
              </a:solidFill>
            </a:endParaRPr>
          </a:p>
          <a:p>
            <a:endParaRPr lang="en-US" altLang="zh-CN" sz="2800" b="1" dirty="0">
              <a:solidFill>
                <a:srgbClr val="0054DE"/>
              </a:solidFill>
            </a:endParaRPr>
          </a:p>
          <a:p>
            <a:r>
              <a:rPr lang="en-US" altLang="zh-CN" sz="2400" dirty="0">
                <a:solidFill>
                  <a:srgbClr val="0054DE"/>
                </a:solidFill>
              </a:rPr>
              <a:t>	For each node, find the k nodes that are most similar to it.	</a:t>
            </a:r>
          </a:p>
          <a:p>
            <a:r>
              <a:rPr lang="en-US" altLang="zh-CN" sz="2400" dirty="0">
                <a:solidFill>
                  <a:srgbClr val="0054DE"/>
                </a:solidFill>
              </a:rPr>
              <a:t>	Find the average of the percentage of identically labeled</a:t>
            </a:r>
            <a:endParaRPr lang="zh-CN" altLang="en-US" sz="2400" dirty="0">
              <a:solidFill>
                <a:srgbClr val="0054DE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598FFB-F495-438D-8EE3-5678CA3EC54C}"/>
              </a:ext>
            </a:extLst>
          </p:cNvPr>
          <p:cNvSpPr txBox="1"/>
          <p:nvPr/>
        </p:nvSpPr>
        <p:spPr>
          <a:xfrm>
            <a:off x="5486400" y="1843791"/>
            <a:ext cx="2728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54DE"/>
                </a:solidFill>
              </a:rPr>
              <a:t>topK</a:t>
            </a:r>
            <a:endParaRPr lang="zh-CN" altLang="en-US" sz="4000" b="1" dirty="0">
              <a:solidFill>
                <a:srgbClr val="0054DE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097F49D-7917-4195-B55B-7C4166567A2A}"/>
              </a:ext>
            </a:extLst>
          </p:cNvPr>
          <p:cNvSpPr/>
          <p:nvPr/>
        </p:nvSpPr>
        <p:spPr>
          <a:xfrm>
            <a:off x="8672052" y="1789471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58BB601-C8C7-439D-8B41-8000C59DF17A}"/>
              </a:ext>
            </a:extLst>
          </p:cNvPr>
          <p:cNvSpPr/>
          <p:nvPr/>
        </p:nvSpPr>
        <p:spPr>
          <a:xfrm>
            <a:off x="9496628" y="1839961"/>
            <a:ext cx="180000" cy="18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97FFF9B-CFA9-4B87-A2DE-746966E4AE20}"/>
              </a:ext>
            </a:extLst>
          </p:cNvPr>
          <p:cNvSpPr/>
          <p:nvPr/>
        </p:nvSpPr>
        <p:spPr>
          <a:xfrm>
            <a:off x="9316628" y="1092388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E7E9A7B-74D6-454B-BD58-71FB973A348B}"/>
              </a:ext>
            </a:extLst>
          </p:cNvPr>
          <p:cNvSpPr/>
          <p:nvPr/>
        </p:nvSpPr>
        <p:spPr>
          <a:xfrm>
            <a:off x="10090510" y="2290124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34E8276-FECB-408A-94E5-C97E7453A11A}"/>
              </a:ext>
            </a:extLst>
          </p:cNvPr>
          <p:cNvCxnSpPr>
            <a:cxnSpLocks/>
            <a:stCxn id="7" idx="4"/>
            <a:endCxn id="6" idx="1"/>
          </p:cNvCxnSpPr>
          <p:nvPr/>
        </p:nvCxnSpPr>
        <p:spPr>
          <a:xfrm>
            <a:off x="9406628" y="1272388"/>
            <a:ext cx="116360" cy="5939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213D36C-D086-461E-AB04-B8E926831F13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8852052" y="1879471"/>
            <a:ext cx="644576" cy="50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D698825-CAEF-487B-8B4D-24862EA51FD3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9650268" y="1993601"/>
            <a:ext cx="466602" cy="322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DFBAE78-57C1-4336-AFE4-9BB2893DF2CB}"/>
              </a:ext>
            </a:extLst>
          </p:cNvPr>
          <p:cNvSpPr txBox="1"/>
          <p:nvPr/>
        </p:nvSpPr>
        <p:spPr>
          <a:xfrm>
            <a:off x="10090510" y="1695576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54DE"/>
                </a:solidFill>
              </a:rPr>
              <a:t>Top4 = 0.75</a:t>
            </a:r>
            <a:endParaRPr lang="zh-CN" altLang="en-US" dirty="0">
              <a:solidFill>
                <a:srgbClr val="0054DE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57DA065-03E7-45EF-BA43-30FE533B79DA}"/>
              </a:ext>
            </a:extLst>
          </p:cNvPr>
          <p:cNvSpPr/>
          <p:nvPr/>
        </p:nvSpPr>
        <p:spPr>
          <a:xfrm>
            <a:off x="9316628" y="249254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9FE0A96-E00C-468A-88DB-0D673702416D}"/>
              </a:ext>
            </a:extLst>
          </p:cNvPr>
          <p:cNvCxnSpPr>
            <a:cxnSpLocks/>
            <a:stCxn id="33" idx="0"/>
            <a:endCxn id="6" idx="3"/>
          </p:cNvCxnSpPr>
          <p:nvPr/>
        </p:nvCxnSpPr>
        <p:spPr>
          <a:xfrm flipV="1">
            <a:off x="9406628" y="1993601"/>
            <a:ext cx="116360" cy="498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8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BB4AAED7-FD9E-B417-FAD6-018447A55052}"/>
              </a:ext>
            </a:extLst>
          </p:cNvPr>
          <p:cNvSpPr txBox="1">
            <a:spLocks/>
          </p:cNvSpPr>
          <p:nvPr/>
        </p:nvSpPr>
        <p:spPr>
          <a:xfrm>
            <a:off x="4331625" y="2638854"/>
            <a:ext cx="3845312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Conclusion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95F151D0-C021-582B-A0EB-C64FD5D218A4}"/>
              </a:ext>
            </a:extLst>
          </p:cNvPr>
          <p:cNvSpPr txBox="1">
            <a:spLocks/>
          </p:cNvSpPr>
          <p:nvPr/>
        </p:nvSpPr>
        <p:spPr>
          <a:xfrm>
            <a:off x="2694857" y="2837079"/>
            <a:ext cx="5482080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Plan&amp;</a:t>
            </a:r>
          </a:p>
          <a:p>
            <a:r>
              <a:rPr lang="en-US" altLang="zh-CN" dirty="0" err="1"/>
              <a:t>Immplementation</a:t>
            </a:r>
            <a:endParaRPr lang="zh-CN" altLang="en-US" dirty="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C6582792-FE2F-23BF-79B6-EB0DC91393FE}"/>
              </a:ext>
            </a:extLst>
          </p:cNvPr>
          <p:cNvSpPr txBox="1">
            <a:spLocks/>
          </p:cNvSpPr>
          <p:nvPr/>
        </p:nvSpPr>
        <p:spPr>
          <a:xfrm>
            <a:off x="3247027" y="2776067"/>
            <a:ext cx="4377741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800" dirty="0">
                <a:solidFill>
                  <a:srgbClr val="0052D9">
                    <a:alpha val="30000"/>
                  </a:srgbClr>
                </a:solidFill>
              </a:rPr>
              <a:t>Result</a:t>
            </a:r>
            <a:r>
              <a:rPr lang="en-US" altLang="zh-CN" dirty="0">
                <a:solidFill>
                  <a:srgbClr val="0052D9">
                    <a:alpha val="30000"/>
                  </a:srgbClr>
                </a:solidFill>
              </a:rPr>
              <a:t>&amp;</a:t>
            </a:r>
          </a:p>
          <a:p>
            <a:r>
              <a:rPr lang="en-US" altLang="zh-CN" dirty="0">
                <a:solidFill>
                  <a:srgbClr val="0052D9">
                    <a:alpha val="30000"/>
                  </a:srgbClr>
                </a:solidFill>
              </a:rPr>
              <a:t>Future</a:t>
            </a:r>
            <a:endParaRPr lang="zh-CN" altLang="en-US" dirty="0">
              <a:solidFill>
                <a:srgbClr val="0052D9">
                  <a:alpha val="30000"/>
                </a:srgbClr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7248AD5-428C-1F80-950A-26D9C793173A}"/>
              </a:ext>
            </a:extLst>
          </p:cNvPr>
          <p:cNvSpPr txBox="1">
            <a:spLocks/>
          </p:cNvSpPr>
          <p:nvPr/>
        </p:nvSpPr>
        <p:spPr>
          <a:xfrm>
            <a:off x="1912126" y="2974292"/>
            <a:ext cx="3556449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Project </a:t>
            </a:r>
            <a:r>
              <a:rPr lang="en-US" altLang="zh-CN" sz="3200" dirty="0" err="1">
                <a:solidFill>
                  <a:srgbClr val="0052D9">
                    <a:alpha val="19000"/>
                  </a:srgbClr>
                </a:solidFill>
              </a:rPr>
              <a:t>Introdution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4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8708A023-5175-E09C-81BE-84569A2AAE45}"/>
              </a:ext>
            </a:extLst>
          </p:cNvPr>
          <p:cNvSpPr txBox="1">
            <a:spLocks/>
          </p:cNvSpPr>
          <p:nvPr/>
        </p:nvSpPr>
        <p:spPr>
          <a:xfrm>
            <a:off x="2871643" y="2805566"/>
            <a:ext cx="4377741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dirty="0"/>
              <a:t>Result&amp;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Future</a:t>
            </a:r>
            <a:endParaRPr lang="zh-CN" altLang="en-US" dirty="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50364322-62DA-0E9F-9009-68DC5159ADB6}"/>
              </a:ext>
            </a:extLst>
          </p:cNvPr>
          <p:cNvSpPr txBox="1">
            <a:spLocks/>
          </p:cNvSpPr>
          <p:nvPr/>
        </p:nvSpPr>
        <p:spPr>
          <a:xfrm>
            <a:off x="3512918" y="2859739"/>
            <a:ext cx="3845312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Conclusion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0B963266-C173-665D-7FA0-D7CEF4D63696}"/>
              </a:ext>
            </a:extLst>
          </p:cNvPr>
          <p:cNvSpPr txBox="1">
            <a:spLocks/>
          </p:cNvSpPr>
          <p:nvPr/>
        </p:nvSpPr>
        <p:spPr>
          <a:xfrm>
            <a:off x="1876150" y="3057964"/>
            <a:ext cx="5482080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Plan&amp;</a:t>
            </a:r>
          </a:p>
          <a:p>
            <a:r>
              <a:rPr lang="en-US" altLang="zh-CN" sz="3200" dirty="0" err="1">
                <a:solidFill>
                  <a:srgbClr val="0052D9">
                    <a:alpha val="19000"/>
                  </a:srgbClr>
                </a:solidFill>
              </a:rPr>
              <a:t>Immplementation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DB9A2586-7303-4F24-286E-FAED3B1A2991}"/>
              </a:ext>
            </a:extLst>
          </p:cNvPr>
          <p:cNvSpPr txBox="1">
            <a:spLocks/>
          </p:cNvSpPr>
          <p:nvPr/>
        </p:nvSpPr>
        <p:spPr>
          <a:xfrm>
            <a:off x="1093419" y="3195177"/>
            <a:ext cx="3556449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Project </a:t>
            </a:r>
            <a:r>
              <a:rPr lang="en-US" altLang="zh-CN" sz="3200" dirty="0" err="1">
                <a:solidFill>
                  <a:srgbClr val="0052D9">
                    <a:alpha val="19000"/>
                  </a:srgbClr>
                </a:solidFill>
              </a:rPr>
              <a:t>Introdution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2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8BA4CF-F601-4E0E-AB4C-26CEA160A150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摘要缩放定位 5">
                <a:extLst>
                  <a:ext uri="{FF2B5EF4-FFF2-40B4-BE49-F238E27FC236}">
                    <a16:creationId xmlns:a16="http://schemas.microsoft.com/office/drawing/2014/main" id="{7EF4EF3A-7DA5-4B80-A2D2-000F65218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6355195"/>
                  </p:ext>
                </p:extLst>
              </p:nvPr>
            </p:nvGraphicFramePr>
            <p:xfrm>
              <a:off x="838200" y="1646238"/>
              <a:ext cx="10515600" cy="4351337"/>
            </p:xfrm>
            <a:graphic>
              <a:graphicData uri="http://schemas.microsoft.com/office/powerpoint/2016/summaryzoom">
                <psuz:summaryZm>
                  <psuz:summaryZmObj sectionId="{3687B912-82B1-4181-8FE9-7005BF503AB5}">
                    <psuz:zmPr id="{52D0713E-5EEE-4163-AAA8-C37D04393AF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054" y="844788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507B01C-C375-4F59-B123-DFBAB4EAA4B5}">
                    <psuz:zmPr id="{E04811B3-CFD5-4513-9AC3-48C666131B3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46525" y="844788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摘要缩放定位 5">
                <a:extLst>
                  <a:ext uri="{FF2B5EF4-FFF2-40B4-BE49-F238E27FC236}">
                    <a16:creationId xmlns:a16="http://schemas.microsoft.com/office/drawing/2014/main" id="{7EF4EF3A-7DA5-4B80-A2D2-000F65218C35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646238"/>
                <a:ext cx="10515600" cy="4351337"/>
                <a:chOff x="838200" y="1646238"/>
                <a:chExt cx="10515600" cy="4351337"/>
              </a:xfrm>
            </p:grpSpPr>
            <p:pic>
              <p:nvPicPr>
                <p:cNvPr id="2" name="图片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75254" y="2491026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图片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84725" y="2491026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C08D903-344F-4EF8-BEE3-E824AE98B496}"/>
              </a:ext>
            </a:extLst>
          </p:cNvPr>
          <p:cNvSpPr txBox="1">
            <a:spLocks/>
          </p:cNvSpPr>
          <p:nvPr/>
        </p:nvSpPr>
        <p:spPr>
          <a:xfrm>
            <a:off x="356990" y="386614"/>
            <a:ext cx="3691379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800" dirty="0">
                <a:solidFill>
                  <a:srgbClr val="0054DE"/>
                </a:solidFill>
              </a:rPr>
              <a:t>Result&amp;</a:t>
            </a:r>
          </a:p>
          <a:p>
            <a:pPr marL="0" indent="0">
              <a:buNone/>
            </a:pPr>
            <a:r>
              <a:rPr lang="en-US" altLang="zh-CN" sz="4800" dirty="0">
                <a:solidFill>
                  <a:srgbClr val="0054DE"/>
                </a:solidFill>
              </a:rPr>
              <a:t>Future</a:t>
            </a:r>
            <a:endParaRPr lang="zh-CN" altLang="en-US" sz="48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7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96D894-BD1A-4965-B4B8-F6D8BBD66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755" y="538565"/>
            <a:ext cx="4468701" cy="864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GEN optimization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A80E0D62-DAFB-4414-A0D8-1339122C8B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6274866"/>
                  </p:ext>
                </p:extLst>
              </p:nvPr>
            </p:nvGraphicFramePr>
            <p:xfrm>
              <a:off x="480755" y="2501358"/>
              <a:ext cx="11115888" cy="175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389">
                      <a:extLst>
                        <a:ext uri="{9D8B030D-6E8A-4147-A177-3AD203B41FA5}">
                          <a16:colId xmlns:a16="http://schemas.microsoft.com/office/drawing/2014/main" val="1674865362"/>
                        </a:ext>
                      </a:extLst>
                    </a:gridCol>
                    <a:gridCol w="1397907">
                      <a:extLst>
                        <a:ext uri="{9D8B030D-6E8A-4147-A177-3AD203B41FA5}">
                          <a16:colId xmlns:a16="http://schemas.microsoft.com/office/drawing/2014/main" val="344899598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1660316876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473470461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39666309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426294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Dataset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 nodes(n)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edges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(e)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#</a:t>
                          </a:r>
                          <a:r>
                            <a:rPr lang="en-US" altLang="zh-CN" baseline="0" dirty="0"/>
                            <a:t> nodes^2 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Sparsity</a:t>
                          </a:r>
                          <a:r>
                            <a:rPr lang="en-US" altLang="zh-CN" baseline="0" dirty="0"/>
                            <a:t> </a:t>
                          </a:r>
                          <a:r>
                            <a:rPr lang="en-US" altLang="zh-CN" dirty="0"/>
                            <a:t>(e/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37271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Origin 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Cora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2,708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10,556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7,333,264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0350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Pubmed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19,717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88,651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388,760,089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734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Optimized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Reddit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232,965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114,615,892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54,272,691,225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804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A80E0D62-DAFB-4414-A0D8-1339122C8B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6274866"/>
                  </p:ext>
                </p:extLst>
              </p:nvPr>
            </p:nvGraphicFramePr>
            <p:xfrm>
              <a:off x="480755" y="2501358"/>
              <a:ext cx="11115888" cy="175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389">
                      <a:extLst>
                        <a:ext uri="{9D8B030D-6E8A-4147-A177-3AD203B41FA5}">
                          <a16:colId xmlns:a16="http://schemas.microsoft.com/office/drawing/2014/main" val="1674865362"/>
                        </a:ext>
                      </a:extLst>
                    </a:gridCol>
                    <a:gridCol w="1397907">
                      <a:extLst>
                        <a:ext uri="{9D8B030D-6E8A-4147-A177-3AD203B41FA5}">
                          <a16:colId xmlns:a16="http://schemas.microsoft.com/office/drawing/2014/main" val="344899598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1660316876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473470461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39666309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426294249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Dataset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 nodes(n)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edges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(e)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400658" t="-8197" r="-101316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500658" t="-8197" r="-1316" b="-3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37271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Origin 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Cora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2,708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10,556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7,333,264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0350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Pubmed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19,717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88,651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388,760,089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7343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Optimized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Reddit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232,965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114,615,892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54,272,691,225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80431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6E50324-8E6A-454B-B220-36669FB8F6B6}"/>
              </a:ext>
            </a:extLst>
          </p:cNvPr>
          <p:cNvSpPr txBox="1"/>
          <p:nvPr/>
        </p:nvSpPr>
        <p:spPr>
          <a:xfrm>
            <a:off x="4856981" y="1219357"/>
            <a:ext cx="5838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54DE"/>
                </a:solidFill>
              </a:rPr>
              <a:t>Comparison of supported data sets </a:t>
            </a:r>
            <a:r>
              <a:rPr lang="zh-CN" altLang="en-US" sz="2000" dirty="0">
                <a:solidFill>
                  <a:srgbClr val="0054DE"/>
                </a:solidFill>
              </a:rPr>
              <a:t>（</a:t>
            </a:r>
            <a:r>
              <a:rPr lang="en-US" altLang="zh-CN" sz="2000" dirty="0">
                <a:solidFill>
                  <a:srgbClr val="0054DE"/>
                </a:solidFill>
              </a:rPr>
              <a:t>16GB RAM</a:t>
            </a:r>
            <a:r>
              <a:rPr lang="zh-CN" altLang="en-US" sz="2000" dirty="0">
                <a:solidFill>
                  <a:srgbClr val="0054DE"/>
                </a:solidFill>
              </a:rPr>
              <a:t>）</a:t>
            </a:r>
          </a:p>
        </p:txBody>
      </p:sp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B2D401A7-8BCE-47A9-9FB9-A64B03138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69" y="3985799"/>
            <a:ext cx="3361459" cy="2240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5D5AFE-94F1-4C74-AE50-BC9142EC1196}"/>
              </a:ext>
            </a:extLst>
          </p:cNvPr>
          <p:cNvSpPr txBox="1"/>
          <p:nvPr/>
        </p:nvSpPr>
        <p:spPr>
          <a:xfrm>
            <a:off x="2495730" y="1804346"/>
            <a:ext cx="827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9933"/>
                </a:solidFill>
              </a:rPr>
              <a:t>Memory usage reduced to 1 in 1,000 and speed increased to 15 times</a:t>
            </a:r>
            <a:endParaRPr lang="zh-CN" altLang="en-US" sz="2000" b="1" dirty="0">
              <a:solidFill>
                <a:srgbClr val="FF9933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BD6B1F-097D-474B-B87E-8D8E2AFE0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44" y="3985799"/>
            <a:ext cx="3361459" cy="2240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80332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B2D401A7-8BCE-47A9-9FB9-A64B0313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69" y="3985799"/>
            <a:ext cx="3361459" cy="2240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B8BC02-FABB-E1A9-4FCF-195DFF490450}"/>
              </a:ext>
            </a:extLst>
          </p:cNvPr>
          <p:cNvSpPr txBox="1"/>
          <p:nvPr/>
        </p:nvSpPr>
        <p:spPr>
          <a:xfrm>
            <a:off x="4856981" y="1219357"/>
            <a:ext cx="5838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54DE"/>
                </a:solidFill>
              </a:rPr>
              <a:t>Comparison of supported data sets </a:t>
            </a:r>
            <a:r>
              <a:rPr lang="zh-CN" altLang="en-US" sz="2000" dirty="0">
                <a:solidFill>
                  <a:srgbClr val="0054DE"/>
                </a:solidFill>
              </a:rPr>
              <a:t>（</a:t>
            </a:r>
            <a:r>
              <a:rPr lang="en-US" altLang="zh-CN" sz="2000" dirty="0">
                <a:solidFill>
                  <a:srgbClr val="0054DE"/>
                </a:solidFill>
              </a:rPr>
              <a:t>16GB RAM</a:t>
            </a:r>
            <a:r>
              <a:rPr lang="zh-CN" altLang="en-US" sz="2000" dirty="0">
                <a:solidFill>
                  <a:srgbClr val="0054DE"/>
                </a:solidFill>
              </a:rPr>
              <a:t>）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04FC4F14-7CE7-9F52-B716-E56728165A9A}"/>
              </a:ext>
            </a:extLst>
          </p:cNvPr>
          <p:cNvSpPr txBox="1">
            <a:spLocks/>
          </p:cNvSpPr>
          <p:nvPr/>
        </p:nvSpPr>
        <p:spPr>
          <a:xfrm>
            <a:off x="480755" y="538565"/>
            <a:ext cx="4468701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GEN optimization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3">
                <a:extLst>
                  <a:ext uri="{FF2B5EF4-FFF2-40B4-BE49-F238E27FC236}">
                    <a16:creationId xmlns:a16="http://schemas.microsoft.com/office/drawing/2014/main" id="{B3FBD490-8491-6776-71FC-062D7835E7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9341926"/>
                  </p:ext>
                </p:extLst>
              </p:nvPr>
            </p:nvGraphicFramePr>
            <p:xfrm>
              <a:off x="480755" y="2501358"/>
              <a:ext cx="11115888" cy="175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389">
                      <a:extLst>
                        <a:ext uri="{9D8B030D-6E8A-4147-A177-3AD203B41FA5}">
                          <a16:colId xmlns:a16="http://schemas.microsoft.com/office/drawing/2014/main" val="1674865362"/>
                        </a:ext>
                      </a:extLst>
                    </a:gridCol>
                    <a:gridCol w="1397907">
                      <a:extLst>
                        <a:ext uri="{9D8B030D-6E8A-4147-A177-3AD203B41FA5}">
                          <a16:colId xmlns:a16="http://schemas.microsoft.com/office/drawing/2014/main" val="344899598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1660316876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473470461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39666309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426294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Dataset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 nodes(n)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edges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(e)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#</a:t>
                          </a:r>
                          <a:r>
                            <a:rPr lang="en-US" altLang="zh-CN" baseline="0" dirty="0"/>
                            <a:t> nodes^2 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Sparsity</a:t>
                          </a:r>
                          <a:r>
                            <a:rPr lang="en-US" altLang="zh-CN" baseline="0" dirty="0"/>
                            <a:t> </a:t>
                          </a:r>
                          <a:r>
                            <a:rPr lang="en-US" altLang="zh-CN" dirty="0"/>
                            <a:t>(e/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37271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Origin 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Cora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2,708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10,556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7,333,264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0350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Pubmed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19,717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88,651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388,760,089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734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Optimized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Reddit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232,965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114,615,892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54,272,691,225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804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3">
                <a:extLst>
                  <a:ext uri="{FF2B5EF4-FFF2-40B4-BE49-F238E27FC236}">
                    <a16:creationId xmlns:a16="http://schemas.microsoft.com/office/drawing/2014/main" id="{B3FBD490-8491-6776-71FC-062D7835E7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9341926"/>
                  </p:ext>
                </p:extLst>
              </p:nvPr>
            </p:nvGraphicFramePr>
            <p:xfrm>
              <a:off x="480755" y="2501358"/>
              <a:ext cx="11115888" cy="175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389">
                      <a:extLst>
                        <a:ext uri="{9D8B030D-6E8A-4147-A177-3AD203B41FA5}">
                          <a16:colId xmlns:a16="http://schemas.microsoft.com/office/drawing/2014/main" val="1674865362"/>
                        </a:ext>
                      </a:extLst>
                    </a:gridCol>
                    <a:gridCol w="1397907">
                      <a:extLst>
                        <a:ext uri="{9D8B030D-6E8A-4147-A177-3AD203B41FA5}">
                          <a16:colId xmlns:a16="http://schemas.microsoft.com/office/drawing/2014/main" val="344899598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1660316876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473470461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39666309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426294249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Dataset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 nodes(n)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edges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(e)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400658" t="-8197" r="-101316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500658" t="-8197" r="-1316" b="-3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37271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Origin 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Cora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2,708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10,556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7,333,264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0350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Pubmed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19,717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88,651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388,760,089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7343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Optimized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Reddit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232,965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114,615,892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54,272,691,225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804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CBD6B1F-097D-474B-B87E-8D8E2AFE0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44" y="1402661"/>
            <a:ext cx="7236167" cy="4824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33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CBD6B1F-097D-474B-B87E-8D8E2AFE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44" y="3985799"/>
            <a:ext cx="3361459" cy="2240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E268007-1CD1-A226-405B-2B2D94056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149155"/>
                  </p:ext>
                </p:extLst>
              </p:nvPr>
            </p:nvGraphicFramePr>
            <p:xfrm>
              <a:off x="480755" y="2501358"/>
              <a:ext cx="11115888" cy="175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389">
                      <a:extLst>
                        <a:ext uri="{9D8B030D-6E8A-4147-A177-3AD203B41FA5}">
                          <a16:colId xmlns:a16="http://schemas.microsoft.com/office/drawing/2014/main" val="1674865362"/>
                        </a:ext>
                      </a:extLst>
                    </a:gridCol>
                    <a:gridCol w="1397907">
                      <a:extLst>
                        <a:ext uri="{9D8B030D-6E8A-4147-A177-3AD203B41FA5}">
                          <a16:colId xmlns:a16="http://schemas.microsoft.com/office/drawing/2014/main" val="344899598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1660316876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473470461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39666309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426294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Dataset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 nodes(n)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edges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(e)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#</a:t>
                          </a:r>
                          <a:r>
                            <a:rPr lang="en-US" altLang="zh-CN" baseline="0" dirty="0"/>
                            <a:t> nodes^2 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Sparsity</a:t>
                          </a:r>
                          <a:r>
                            <a:rPr lang="en-US" altLang="zh-CN" baseline="0" dirty="0"/>
                            <a:t> </a:t>
                          </a:r>
                          <a:r>
                            <a:rPr lang="en-US" altLang="zh-CN" dirty="0"/>
                            <a:t>(e/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37271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Origin 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Cora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2,708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10,556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7,333,264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0350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Pubmed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19,717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88,651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388,760,089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734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Optimized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Reddit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232,965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114,615,892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54,272,691,225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804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E268007-1CD1-A226-405B-2B2D94056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149155"/>
                  </p:ext>
                </p:extLst>
              </p:nvPr>
            </p:nvGraphicFramePr>
            <p:xfrm>
              <a:off x="480755" y="2501358"/>
              <a:ext cx="11115888" cy="175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389">
                      <a:extLst>
                        <a:ext uri="{9D8B030D-6E8A-4147-A177-3AD203B41FA5}">
                          <a16:colId xmlns:a16="http://schemas.microsoft.com/office/drawing/2014/main" val="1674865362"/>
                        </a:ext>
                      </a:extLst>
                    </a:gridCol>
                    <a:gridCol w="1397907">
                      <a:extLst>
                        <a:ext uri="{9D8B030D-6E8A-4147-A177-3AD203B41FA5}">
                          <a16:colId xmlns:a16="http://schemas.microsoft.com/office/drawing/2014/main" val="344899598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1660316876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473470461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39666309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426294249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Dataset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 nodes(n)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edges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(e)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l="-400658" t="-8197" r="-101316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l="-500658" t="-8197" r="-1316" b="-3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37271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Origin 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Cora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2,708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10,556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7,333,264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0350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Pubmed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19,717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88,651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388,760,089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7343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Optimized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 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Reddit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232,965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114,615,892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54,272,691,225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80431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BF70C54-16FA-DD6E-7859-85F1D2564BB3}"/>
              </a:ext>
            </a:extLst>
          </p:cNvPr>
          <p:cNvSpPr txBox="1"/>
          <p:nvPr/>
        </p:nvSpPr>
        <p:spPr>
          <a:xfrm>
            <a:off x="4856981" y="1219357"/>
            <a:ext cx="5838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54DE"/>
                </a:solidFill>
              </a:rPr>
              <a:t>Comparison of supported data sets </a:t>
            </a:r>
            <a:r>
              <a:rPr lang="zh-CN" altLang="en-US" sz="2000" dirty="0">
                <a:solidFill>
                  <a:srgbClr val="0054DE"/>
                </a:solidFill>
              </a:rPr>
              <a:t>（</a:t>
            </a:r>
            <a:r>
              <a:rPr lang="en-US" altLang="zh-CN" sz="2000" dirty="0">
                <a:solidFill>
                  <a:srgbClr val="0054DE"/>
                </a:solidFill>
              </a:rPr>
              <a:t>16GB RAM</a:t>
            </a:r>
            <a:r>
              <a:rPr lang="zh-CN" altLang="en-US" sz="2000" dirty="0">
                <a:solidFill>
                  <a:srgbClr val="0054DE"/>
                </a:solidFill>
              </a:rPr>
              <a:t>）</a:t>
            </a:r>
          </a:p>
        </p:txBody>
      </p:sp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B2D401A7-8BCE-47A9-9FB9-A64B03138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07" y="1234429"/>
            <a:ext cx="7511121" cy="5007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65076B9A-12D2-732F-B27C-54E869CB734E}"/>
              </a:ext>
            </a:extLst>
          </p:cNvPr>
          <p:cNvSpPr txBox="1">
            <a:spLocks/>
          </p:cNvSpPr>
          <p:nvPr/>
        </p:nvSpPr>
        <p:spPr>
          <a:xfrm>
            <a:off x="480755" y="538565"/>
            <a:ext cx="4468701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GEN optimization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96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6E50324-8E6A-454B-B220-36669FB8F6B6}"/>
              </a:ext>
            </a:extLst>
          </p:cNvPr>
          <p:cNvSpPr txBox="1"/>
          <p:nvPr/>
        </p:nvSpPr>
        <p:spPr>
          <a:xfrm>
            <a:off x="996450" y="3083582"/>
            <a:ext cx="315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54DE"/>
                </a:solidFill>
              </a:rPr>
              <a:t>Speed</a:t>
            </a:r>
            <a:r>
              <a:rPr lang="zh-CN" altLang="en-US" sz="2800" dirty="0">
                <a:solidFill>
                  <a:srgbClr val="0054DE"/>
                </a:solidFill>
              </a:rPr>
              <a:t>  </a:t>
            </a:r>
            <a:r>
              <a:rPr lang="en-US" altLang="zh-CN" sz="2800" dirty="0">
                <a:solidFill>
                  <a:srgbClr val="0054DE"/>
                </a:solidFill>
              </a:rPr>
              <a:t>comparison</a:t>
            </a:r>
            <a:endParaRPr lang="zh-CN" altLang="en-US" sz="2800" dirty="0">
              <a:solidFill>
                <a:srgbClr val="0054DE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C30D56-52C0-4A60-932F-E61A9939534C}"/>
              </a:ext>
            </a:extLst>
          </p:cNvPr>
          <p:cNvSpPr txBox="1"/>
          <p:nvPr/>
        </p:nvSpPr>
        <p:spPr>
          <a:xfrm>
            <a:off x="523048" y="4233087"/>
            <a:ext cx="337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54DE"/>
                </a:solidFill>
              </a:rPr>
              <a:t>Iteration time reduced by 15x</a:t>
            </a:r>
            <a:endParaRPr lang="zh-CN" altLang="en-US" dirty="0">
              <a:solidFill>
                <a:srgbClr val="0054DE"/>
              </a:solidFill>
            </a:endParaRP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A50852A1-D8AC-43DB-8C7A-EF7866D05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24" y="951518"/>
            <a:ext cx="7432445" cy="49549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027D906E-E675-5240-3114-16AC6289C131}"/>
              </a:ext>
            </a:extLst>
          </p:cNvPr>
          <p:cNvSpPr txBox="1">
            <a:spLocks/>
          </p:cNvSpPr>
          <p:nvPr/>
        </p:nvSpPr>
        <p:spPr>
          <a:xfrm>
            <a:off x="480755" y="538565"/>
            <a:ext cx="4468701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GEN optimization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19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149F1-8F22-4B28-B5B3-5CEB02AA7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809" y="535548"/>
            <a:ext cx="2940817" cy="864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3" name="!!fuck_you">
            <a:extLst>
              <a:ext uri="{FF2B5EF4-FFF2-40B4-BE49-F238E27FC236}">
                <a16:creationId xmlns:a16="http://schemas.microsoft.com/office/drawing/2014/main" id="{16D78B44-48C7-4C0B-B122-8AE7EBDF3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8" y="2079699"/>
            <a:ext cx="6811944" cy="269860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6D8350-CD5E-4B66-8262-8384FF3877C0}"/>
              </a:ext>
            </a:extLst>
          </p:cNvPr>
          <p:cNvSpPr txBox="1"/>
          <p:nvPr/>
        </p:nvSpPr>
        <p:spPr>
          <a:xfrm>
            <a:off x="7189074" y="2132363"/>
            <a:ext cx="4928164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For social networks, there is a lot of noise in the directly observed structure (high </a:t>
            </a:r>
            <a:r>
              <a:rPr lang="en-US" altLang="zh-CN" sz="1600" b="1" dirty="0">
                <a:solidFill>
                  <a:srgbClr val="0054DE"/>
                </a:solidFill>
              </a:rPr>
              <a:t>heterogeneity</a:t>
            </a:r>
            <a:r>
              <a:rPr lang="en-US" altLang="zh-CN" sz="1600" dirty="0">
                <a:solidFill>
                  <a:srgbClr val="0054DE"/>
                </a:solidFill>
              </a:rPr>
              <a:t>) and users in the same category tend to be unfocused, leading to the unsatisfactory application of graph neural networks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B2DF82-04D3-42C9-9659-43968BA9E8C9}"/>
              </a:ext>
            </a:extLst>
          </p:cNvPr>
          <p:cNvSpPr txBox="1"/>
          <p:nvPr/>
        </p:nvSpPr>
        <p:spPr>
          <a:xfrm>
            <a:off x="7236921" y="4196891"/>
            <a:ext cx="4695118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Therefore, the graph needs to be </a:t>
            </a:r>
            <a:r>
              <a:rPr lang="en-US" altLang="zh-CN" sz="1600" b="1" dirty="0">
                <a:solidFill>
                  <a:srgbClr val="0054DE"/>
                </a:solidFill>
              </a:rPr>
              <a:t>optimized</a:t>
            </a:r>
            <a:r>
              <a:rPr lang="en-US" altLang="zh-CN" sz="1600" dirty="0">
                <a:solidFill>
                  <a:srgbClr val="0054DE"/>
                </a:solidFill>
              </a:rPr>
              <a:t> to obtain better results for the application of graph neural networks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05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579947-D512-4083-8B4F-88199D45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3" y="651685"/>
            <a:ext cx="4639659" cy="864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Unsupervised GEN</a:t>
            </a:r>
            <a:endParaRPr lang="zh-CN" altLang="en-US" dirty="0"/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E9E698CD-8D35-4E21-B1F0-AEFFAF53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12" y="1384419"/>
            <a:ext cx="6672128" cy="4448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81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A49350-A160-4FF4-B9F8-2EC0283F6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975" y="482352"/>
            <a:ext cx="3655372" cy="864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Current Result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A1505F6-2844-4BEB-B604-687A2957F397}"/>
                  </a:ext>
                </a:extLst>
              </p:cNvPr>
              <p:cNvSpPr txBox="1"/>
              <p:nvPr/>
            </p:nvSpPr>
            <p:spPr>
              <a:xfrm>
                <a:off x="2119900" y="2800714"/>
                <a:ext cx="10072100" cy="836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Tx/>
                  <a:buAutoNum type="arabicPeriod"/>
                </a:pPr>
                <a:r>
                  <a:rPr lang="en-US" altLang="zh-CN" sz="1600" b="1" dirty="0">
                    <a:solidFill>
                      <a:srgbClr val="0054DE"/>
                    </a:solidFill>
                  </a:rPr>
                  <a:t>Optimized GEN memory overhead reduced to 1 in 1,000, speed up about 15 times 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1600" b="1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1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1600" b="1" i="1" dirty="0">
                            <a:solidFill>
                              <a:srgbClr val="0054DE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1600" b="1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600" b="1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1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altLang="zh-CN" sz="1600" b="1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</m:t>
                    </m:r>
                    <m:r>
                      <a:rPr lang="en-US" altLang="zh-CN" sz="1600" b="1" i="1" dirty="0">
                        <a:solidFill>
                          <a:srgbClr val="0054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b="1" dirty="0">
                  <a:solidFill>
                    <a:srgbClr val="0054DE"/>
                  </a:solidFill>
                </a:endParaRPr>
              </a:p>
              <a:p>
                <a:pPr marL="514350" indent="-514350">
                  <a:buAutoNum type="arabicPeriod"/>
                </a:pPr>
                <a:endParaRPr lang="en-US" altLang="zh-CN" sz="1600" b="1" dirty="0">
                  <a:solidFill>
                    <a:srgbClr val="0054DE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altLang="zh-CN" sz="1600" b="1" dirty="0">
                    <a:solidFill>
                      <a:srgbClr val="0054DE"/>
                    </a:solidFill>
                  </a:rPr>
                  <a:t>Unsupervised version of GEN, better than baseline </a:t>
                </a:r>
                <a:r>
                  <a:rPr lang="zh-CN" altLang="en-US" sz="1600" b="1" dirty="0">
                    <a:solidFill>
                      <a:srgbClr val="0054DE"/>
                    </a:solidFill>
                  </a:rPr>
                  <a:t>（</a:t>
                </a:r>
                <a:r>
                  <a:rPr lang="en-US" altLang="zh-CN" sz="1600" b="1" dirty="0">
                    <a:solidFill>
                      <a:srgbClr val="0054DE"/>
                    </a:solidFill>
                  </a:rPr>
                  <a:t>GCN</a:t>
                </a:r>
                <a:r>
                  <a:rPr lang="zh-CN" altLang="en-US" sz="1600" b="1" dirty="0">
                    <a:solidFill>
                      <a:srgbClr val="0054DE"/>
                    </a:solidFill>
                  </a:rPr>
                  <a:t>、</a:t>
                </a:r>
                <a:r>
                  <a:rPr lang="en-US" altLang="zh-CN" sz="1600" b="1" dirty="0">
                    <a:solidFill>
                      <a:srgbClr val="0054DE"/>
                    </a:solidFill>
                  </a:rPr>
                  <a:t>GraphSAGE</a:t>
                </a:r>
                <a:r>
                  <a:rPr lang="zh-CN" altLang="en-US" sz="1600" b="1" dirty="0">
                    <a:solidFill>
                      <a:srgbClr val="0054DE"/>
                    </a:solidFill>
                  </a:rPr>
                  <a:t>、</a:t>
                </a:r>
                <a:r>
                  <a:rPr lang="en-US" altLang="zh-CN" sz="1600" b="1" dirty="0">
                    <a:solidFill>
                      <a:srgbClr val="0054DE"/>
                    </a:solidFill>
                  </a:rPr>
                  <a:t>GraphAutoEncoder</a:t>
                </a:r>
                <a:r>
                  <a:rPr lang="zh-CN" altLang="en-US" sz="1600" b="1" dirty="0">
                    <a:solidFill>
                      <a:srgbClr val="0054DE"/>
                    </a:solidFill>
                  </a:rPr>
                  <a:t>）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A1505F6-2844-4BEB-B604-687A2957F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900" y="2800714"/>
                <a:ext cx="10072100" cy="836576"/>
              </a:xfrm>
              <a:prstGeom prst="rect">
                <a:avLst/>
              </a:prstGeom>
              <a:blipFill>
                <a:blip r:embed="rId3"/>
                <a:stretch>
                  <a:fillRect l="-182" t="-1449" b="-797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90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A49350-A160-4FF4-B9F8-2EC0283F6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975" y="482352"/>
            <a:ext cx="2940817" cy="864096"/>
          </a:xfrm>
        </p:spPr>
        <p:txBody>
          <a:bodyPr/>
          <a:lstStyle/>
          <a:p>
            <a:r>
              <a:rPr lang="en-US" altLang="zh-CN" dirty="0"/>
              <a:t>Future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AC1B15-D297-4117-89CE-3DBD585D3128}"/>
              </a:ext>
            </a:extLst>
          </p:cNvPr>
          <p:cNvSpPr txBox="1"/>
          <p:nvPr/>
        </p:nvSpPr>
        <p:spPr>
          <a:xfrm>
            <a:off x="2573983" y="1391728"/>
            <a:ext cx="7420621" cy="430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50000"/>
              </a:lnSpc>
              <a:buAutoNum type="arabicPeriod"/>
            </a:pPr>
            <a:r>
              <a:rPr lang="en-US" altLang="zh-CN" sz="1600" dirty="0">
                <a:solidFill>
                  <a:srgbClr val="0054DE"/>
                </a:solidFill>
              </a:rPr>
              <a:t>A more comprehensive metric is needed to measure the effectiveness of unsupervised GEN</a:t>
            </a:r>
          </a:p>
          <a:p>
            <a:pPr marL="1257300" lvl="2" indent="-342900">
              <a:lnSpc>
                <a:spcPct val="250000"/>
              </a:lnSpc>
              <a:buAutoNum type="arabicPeriod"/>
            </a:pPr>
            <a:r>
              <a:rPr lang="en-US" altLang="zh-CN" sz="1600" dirty="0">
                <a:solidFill>
                  <a:srgbClr val="0054DE"/>
                </a:solidFill>
              </a:rPr>
              <a:t>It can be examined from the direction of removing the tags in EM</a:t>
            </a:r>
          </a:p>
          <a:p>
            <a:pPr marL="1257300" lvl="2" indent="-342900">
              <a:lnSpc>
                <a:spcPct val="250000"/>
              </a:lnSpc>
              <a:buAutoNum type="arabicPeriod"/>
            </a:pPr>
            <a:r>
              <a:rPr lang="en-US" altLang="zh-CN" sz="1600" dirty="0">
                <a:solidFill>
                  <a:srgbClr val="0054DE"/>
                </a:solidFill>
              </a:rPr>
              <a:t>Some small sample visualizations are needed to visually demonstrate the benefits of GEN</a:t>
            </a:r>
          </a:p>
          <a:p>
            <a:pPr marL="1257300" lvl="2" indent="-342900">
              <a:lnSpc>
                <a:spcPct val="250000"/>
              </a:lnSpc>
              <a:buAutoNum type="arabicPeriod"/>
            </a:pPr>
            <a:r>
              <a:rPr lang="en-US" altLang="zh-CN" sz="1600" dirty="0">
                <a:solidFill>
                  <a:srgbClr val="0054DE"/>
                </a:solidFill>
              </a:rPr>
              <a:t>Combining </a:t>
            </a:r>
            <a:r>
              <a:rPr lang="en-US" altLang="zh-CN" sz="1600" dirty="0" err="1">
                <a:solidFill>
                  <a:srgbClr val="0054DE"/>
                </a:solidFill>
              </a:rPr>
              <a:t>GraphSAINT</a:t>
            </a:r>
            <a:r>
              <a:rPr lang="en-US" altLang="zh-CN" sz="1600" dirty="0">
                <a:solidFill>
                  <a:srgbClr val="0054DE"/>
                </a:solidFill>
              </a:rPr>
              <a:t> and GEN can make a big picture optimization training framework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94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CD83E09A-AA67-45E7-C775-00A9EAA311AE}"/>
              </a:ext>
            </a:extLst>
          </p:cNvPr>
          <p:cNvSpPr txBox="1">
            <a:spLocks/>
          </p:cNvSpPr>
          <p:nvPr/>
        </p:nvSpPr>
        <p:spPr>
          <a:xfrm>
            <a:off x="2871643" y="2805566"/>
            <a:ext cx="4377741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dirty="0"/>
              <a:t>Result&amp;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Future</a:t>
            </a:r>
            <a:endParaRPr lang="zh-CN" altLang="en-US" dirty="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5F6E754-62E8-5AEC-FFFF-F180FD797F9A}"/>
              </a:ext>
            </a:extLst>
          </p:cNvPr>
          <p:cNvSpPr txBox="1">
            <a:spLocks/>
          </p:cNvSpPr>
          <p:nvPr/>
        </p:nvSpPr>
        <p:spPr>
          <a:xfrm>
            <a:off x="3512918" y="2859739"/>
            <a:ext cx="3845312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Conclusion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0DB1F4B3-0517-9B1C-C374-4B357C86D4BB}"/>
              </a:ext>
            </a:extLst>
          </p:cNvPr>
          <p:cNvSpPr txBox="1">
            <a:spLocks/>
          </p:cNvSpPr>
          <p:nvPr/>
        </p:nvSpPr>
        <p:spPr>
          <a:xfrm>
            <a:off x="1876150" y="3057964"/>
            <a:ext cx="5482080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Plan&amp;</a:t>
            </a:r>
          </a:p>
          <a:p>
            <a:r>
              <a:rPr lang="en-US" altLang="zh-CN" sz="3200" dirty="0" err="1">
                <a:solidFill>
                  <a:srgbClr val="0052D9">
                    <a:alpha val="19000"/>
                  </a:srgbClr>
                </a:solidFill>
              </a:rPr>
              <a:t>Immplementation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8305E84C-03DD-F4D0-3416-69FF1FBD23F2}"/>
              </a:ext>
            </a:extLst>
          </p:cNvPr>
          <p:cNvSpPr txBox="1">
            <a:spLocks/>
          </p:cNvSpPr>
          <p:nvPr/>
        </p:nvSpPr>
        <p:spPr>
          <a:xfrm>
            <a:off x="1093419" y="3195177"/>
            <a:ext cx="3556449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Project </a:t>
            </a:r>
            <a:r>
              <a:rPr lang="en-US" altLang="zh-CN" sz="3200" dirty="0" err="1">
                <a:solidFill>
                  <a:srgbClr val="0052D9">
                    <a:alpha val="19000"/>
                  </a:srgbClr>
                </a:solidFill>
              </a:rPr>
              <a:t>Introdution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0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9CE8867-2FD9-4E60-12BB-881596D9AAEF}"/>
              </a:ext>
            </a:extLst>
          </p:cNvPr>
          <p:cNvSpPr txBox="1">
            <a:spLocks/>
          </p:cNvSpPr>
          <p:nvPr/>
        </p:nvSpPr>
        <p:spPr>
          <a:xfrm>
            <a:off x="1609413" y="2996952"/>
            <a:ext cx="4377741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Result&amp;</a:t>
            </a:r>
          </a:p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Future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C6D5F7B3-9E63-2585-E7D8-D170072387C3}"/>
              </a:ext>
            </a:extLst>
          </p:cNvPr>
          <p:cNvSpPr txBox="1">
            <a:spLocks/>
          </p:cNvSpPr>
          <p:nvPr/>
        </p:nvSpPr>
        <p:spPr>
          <a:xfrm>
            <a:off x="2359536" y="2744554"/>
            <a:ext cx="3845312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102FF540-4E48-85CF-7E07-220DF27EB46E}"/>
              </a:ext>
            </a:extLst>
          </p:cNvPr>
          <p:cNvSpPr txBox="1">
            <a:spLocks/>
          </p:cNvSpPr>
          <p:nvPr/>
        </p:nvSpPr>
        <p:spPr>
          <a:xfrm>
            <a:off x="613920" y="3249350"/>
            <a:ext cx="5482080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Plan&amp;</a:t>
            </a:r>
          </a:p>
          <a:p>
            <a:r>
              <a:rPr lang="en-US" altLang="zh-CN" sz="3200" dirty="0" err="1">
                <a:solidFill>
                  <a:srgbClr val="0052D9">
                    <a:alpha val="19000"/>
                  </a:srgbClr>
                </a:solidFill>
              </a:rPr>
              <a:t>Immplementation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6A634360-70F6-E384-750F-1AA21454DB28}"/>
              </a:ext>
            </a:extLst>
          </p:cNvPr>
          <p:cNvSpPr txBox="1">
            <a:spLocks/>
          </p:cNvSpPr>
          <p:nvPr/>
        </p:nvSpPr>
        <p:spPr>
          <a:xfrm>
            <a:off x="-168811" y="3386563"/>
            <a:ext cx="3556449" cy="86409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rgbClr val="0052D9">
                    <a:alpha val="19000"/>
                  </a:srgbClr>
                </a:solidFill>
              </a:rPr>
              <a:t>Project </a:t>
            </a:r>
            <a:r>
              <a:rPr lang="en-US" altLang="zh-CN" sz="3200" dirty="0" err="1">
                <a:solidFill>
                  <a:srgbClr val="0052D9">
                    <a:alpha val="19000"/>
                  </a:srgbClr>
                </a:solidFill>
              </a:rPr>
              <a:t>Introdution</a:t>
            </a:r>
            <a:endParaRPr lang="zh-CN" altLang="en-US" sz="3200" dirty="0">
              <a:solidFill>
                <a:srgbClr val="0052D9">
                  <a:alpha val="1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2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0281F9-5990-4AD8-8A2D-490968EC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F46DC-A93C-4605-9DD0-EDFCEF12FB7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6C6A2-18C8-4CCD-AD18-0E7D5223EFF3}"/>
              </a:ext>
            </a:extLst>
          </p:cNvPr>
          <p:cNvSpPr txBox="1"/>
          <p:nvPr/>
        </p:nvSpPr>
        <p:spPr>
          <a:xfrm>
            <a:off x="1703754" y="1272611"/>
            <a:ext cx="10212316" cy="150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54DE"/>
                </a:solidFill>
              </a:rPr>
              <a:t>GEN provides a general graph optimization framework that now solves the performance bottleneck of </a:t>
            </a:r>
            <a:r>
              <a:rPr lang="en-US" altLang="zh-CN" sz="1600" dirty="0" err="1">
                <a:solidFill>
                  <a:srgbClr val="0054DE"/>
                </a:solidFill>
              </a:rPr>
              <a:t>kNN</a:t>
            </a:r>
            <a:r>
              <a:rPr lang="en-US" altLang="zh-CN" sz="1600" dirty="0">
                <a:solidFill>
                  <a:srgbClr val="0054DE"/>
                </a:solidFill>
              </a:rPr>
              <a:t> and EM.    Backbone bottlenecks can be solved using the </a:t>
            </a:r>
            <a:r>
              <a:rPr lang="en-US" altLang="zh-CN" sz="1600" dirty="0" err="1">
                <a:solidFill>
                  <a:srgbClr val="0054DE"/>
                </a:solidFill>
              </a:rPr>
              <a:t>GraphSAINT</a:t>
            </a:r>
            <a:r>
              <a:rPr lang="en-US" altLang="zh-CN" sz="1600" dirty="0">
                <a:solidFill>
                  <a:srgbClr val="0054DE"/>
                </a:solidFill>
              </a:rPr>
              <a:t> framework    Therefore, GEN is now very attractive for applications on large graphs (billion and above)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ACAFC4-5F67-4713-96B0-A63F3820DFF8}"/>
              </a:ext>
            </a:extLst>
          </p:cNvPr>
          <p:cNvSpPr txBox="1"/>
          <p:nvPr/>
        </p:nvSpPr>
        <p:spPr>
          <a:xfrm>
            <a:off x="1703754" y="3429000"/>
            <a:ext cx="10538462" cy="1993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54DE"/>
                </a:solidFill>
              </a:rPr>
              <a:t>Anything that can be represented by a graph will eventually be represented by a graph, not just social networks.    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     Everything, including gene expression, molecular structure, planetary motion, finite element analysis, etc., 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     can be represented by graphs. Graphs are topological extensions of the grid and are very expressive and have 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     potential for use in a wide variety of businesses.</a:t>
            </a:r>
            <a:endParaRPr lang="zh-CN" altLang="en-US" sz="16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20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0281F9-5990-4AD8-8A2D-490968EC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6C6A2-18C8-4CCD-AD18-0E7D5223EFF3}"/>
              </a:ext>
            </a:extLst>
          </p:cNvPr>
          <p:cNvSpPr txBox="1"/>
          <p:nvPr/>
        </p:nvSpPr>
        <p:spPr>
          <a:xfrm>
            <a:off x="1658537" y="1579086"/>
            <a:ext cx="10212316" cy="167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54DE"/>
                </a:solidFill>
              </a:rPr>
              <a:t>We hope that more business data can be used to verify the superiority of GEN, which itself is a method for heterogeneous graphs in business, and this optimization will hopefully improve the performance and effectiveness of graph neural networks in business.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ACAFC4-5F67-4713-96B0-A63F3820DFF8}"/>
              </a:ext>
            </a:extLst>
          </p:cNvPr>
          <p:cNvSpPr txBox="1"/>
          <p:nvPr/>
        </p:nvSpPr>
        <p:spPr>
          <a:xfrm>
            <a:off x="1703756" y="3169138"/>
            <a:ext cx="9772786" cy="167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54DE"/>
                </a:solidFill>
              </a:rPr>
              <a:t>Communication is very important. Keeping in touch with colleagues and mentors can reduce a lot of unnecessary confusion.    Not only in business, they can also give me a lot of guidance in life</a:t>
            </a:r>
            <a:endParaRPr lang="zh-CN" altLang="en-US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791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44A23E7-10CB-41E3-A79A-6432B3D4B34C}"/>
              </a:ext>
            </a:extLst>
          </p:cNvPr>
          <p:cNvSpPr txBox="1"/>
          <p:nvPr/>
        </p:nvSpPr>
        <p:spPr>
          <a:xfrm>
            <a:off x="399180" y="-71889"/>
            <a:ext cx="11622615" cy="683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b="1" dirty="0">
                <a:solidFill>
                  <a:schemeClr val="tx1">
                    <a:alpha val="63000"/>
                  </a:schemeClr>
                </a:solidFill>
              </a:rPr>
              <a:t>参考文献</a:t>
            </a:r>
            <a:endParaRPr lang="en-US" altLang="zh-CN" sz="1200" b="1" dirty="0">
              <a:solidFill>
                <a:schemeClr val="tx1">
                  <a:alpha val="63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[1] 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牟帅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. 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黑产看了会落泪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! 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万字解密图算法技术在黑产挖掘中的应用与创新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[R],2021</a:t>
            </a:r>
          </a:p>
          <a:p>
            <a:pPr lvl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[2] Ruijia W, Shuai M. Graph Structure Estimation Neural Networks[J].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  <a:latin typeface="Arial Unicode MS"/>
              </a:rPr>
              <a:t>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Proceedings of the Web Conference 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,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2021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:342-353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[3] Santo F, Darko H. Community detection in networks: A user guide[J]. Physics Reports,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2016:1-44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[4] Anton T, John P.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Graph Clustering with Graph Neural Networks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[J]. CoRR, 2020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[5] Zhongdao W, Liang Z.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Linkage Based Face Clustering via Graph Convolution Network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[J]. CoRR, 2019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[6] Khan, B, Niazi, M. Network Community Detection: A Review and Visual Survey[J], 2017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[7]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皮果提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. Community Detection 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算法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[OL].(2013) https://blog.csdn.net/itplus/article/details/9286905</a:t>
            </a:r>
            <a:endParaRPr lang="zh-CN" altLang="en-US" sz="1100" dirty="0">
              <a:solidFill>
                <a:schemeClr val="tx1">
                  <a:alpha val="63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[8]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Thomas N. Kipf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,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Max W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.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Semi-Supervised Classification with Graph Convolutional Networks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[J].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ICLR, 2017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[9]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William L. Hamilton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,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 Rex Y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,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 Jure L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.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GraphSAGE: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Inductive Representation Learning on Large Graphs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[J]. NIPS, 2017</a:t>
            </a:r>
            <a:endParaRPr lang="zh-CN" altLang="zh-CN" sz="1100" dirty="0">
              <a:solidFill>
                <a:schemeClr val="tx1">
                  <a:alpha val="63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[10] Aditya G, Jure L. node2vec: Scalable Feature Learning for Networks[J]. KDD, 2016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[11] Wei D, Moses C, Kai Li. Efficient K-Nearest Neighbor Graph Construction for Generic Similarity Measures[J]. In Proceedings of the 20th international conference on World wide web, 2011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[12]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Wu, Zonghan and Pan, Shiru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.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A Comprehensive Survey on Graph Neural Networks 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[J]. </a:t>
            </a:r>
            <a:r>
              <a:rPr lang="zh-CN" altLang="zh-CN" sz="1100" dirty="0">
                <a:solidFill>
                  <a:schemeClr val="tx1">
                    <a:alpha val="63000"/>
                  </a:schemeClr>
                </a:solidFill>
              </a:rPr>
              <a:t>IEEE Transactions on Neural Networks and Learning Systems 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，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2021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：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4-24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[13] Mr.Seven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基于社区发现算法和图分析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Neo4j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解读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《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权力的游戏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》[OL]. https://itimetraveler.github.io/2016/11/21/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基于社区发现算法和图分析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Neo4j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解读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《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权力的游戏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》,2016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[14] Numpy</a:t>
            </a:r>
            <a:r>
              <a:rPr lang="zh-CN" altLang="en-US" sz="1100" dirty="0">
                <a:solidFill>
                  <a:schemeClr val="tx1">
                    <a:alpha val="63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document [OL] https://numpy.org/doc/stable/reference</a:t>
            </a:r>
          </a:p>
          <a:p>
            <a:pPr>
              <a:lnSpc>
                <a:spcPct val="250000"/>
              </a:lnSpc>
            </a:pPr>
            <a:r>
              <a:rPr lang="en-US" altLang="zh-CN" sz="1100" dirty="0">
                <a:solidFill>
                  <a:schemeClr val="tx1">
                    <a:alpha val="63000"/>
                  </a:schemeClr>
                </a:solidFill>
              </a:rPr>
              <a:t>[15] Pytorch document [OL] https://pytorch.org/docs/stable/index.html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C3F2D2-F94A-A67B-EA42-A3185AA4D326}"/>
              </a:ext>
            </a:extLst>
          </p:cNvPr>
          <p:cNvSpPr txBox="1"/>
          <p:nvPr/>
        </p:nvSpPr>
        <p:spPr>
          <a:xfrm>
            <a:off x="9952074" y="5613706"/>
            <a:ext cx="2163725" cy="1149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Mingyuan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 Chi</a:t>
            </a:r>
          </a:p>
          <a:p>
            <a:pPr algn="r">
              <a:lnSpc>
                <a:spcPct val="200000"/>
              </a:lnSpc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User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 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Portrait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 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Group</a:t>
            </a:r>
          </a:p>
          <a:p>
            <a:pPr algn="r">
              <a:lnSpc>
                <a:spcPct val="200000"/>
              </a:lnSpc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ea typeface="TTTGB Medium" panose="020C06030202040F0204" pitchFamily="34" charset="-122"/>
                <a:cs typeface="+mj-cs"/>
              </a:rPr>
              <a:t> Strategy Operations Center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6B708A-0ED5-20D4-CCC9-4C83642BDAA1}"/>
              </a:ext>
            </a:extLst>
          </p:cNvPr>
          <p:cNvSpPr txBox="1"/>
          <p:nvPr/>
        </p:nvSpPr>
        <p:spPr>
          <a:xfrm>
            <a:off x="10134166" y="5382468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54DE"/>
                </a:solidFill>
              </a:rPr>
              <a:t>supervisor</a:t>
            </a:r>
            <a:r>
              <a:rPr lang="zh-CN" altLang="en-US" sz="1400" dirty="0">
                <a:solidFill>
                  <a:srgbClr val="0054DE"/>
                </a:solidFill>
              </a:rPr>
              <a:t>：</a:t>
            </a:r>
            <a:r>
              <a:rPr lang="en-US" altLang="zh-CN" sz="1400" dirty="0">
                <a:solidFill>
                  <a:srgbClr val="0054DE"/>
                </a:solidFill>
              </a:rPr>
              <a:t>Harry </a:t>
            </a:r>
            <a:r>
              <a:rPr lang="en-US" altLang="zh-CN" sz="1400" dirty="0" err="1">
                <a:solidFill>
                  <a:srgbClr val="0054DE"/>
                </a:solidFill>
              </a:rPr>
              <a:t>Mou</a:t>
            </a:r>
            <a:endParaRPr lang="zh-CN" altLang="en-US" sz="14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0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281F9-5990-4AD8-8A2D-490968EC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F46DC-A93C-4605-9DD0-EDFCEF12FB7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F0315C-9C5A-4892-B1FA-382B809EE400}"/>
              </a:ext>
            </a:extLst>
          </p:cNvPr>
          <p:cNvSpPr txBox="1"/>
          <p:nvPr/>
        </p:nvSpPr>
        <p:spPr>
          <a:xfrm>
            <a:off x="1114235" y="1301960"/>
            <a:ext cx="5580054" cy="209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dirty="0">
                <a:solidFill>
                  <a:srgbClr val="0054DE"/>
                </a:solidFill>
              </a:rPr>
              <a:t>需要注意的点</a:t>
            </a:r>
            <a:endParaRPr lang="en-US" altLang="zh-CN" dirty="0">
              <a:solidFill>
                <a:srgbClr val="0054DE"/>
              </a:solidFill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54DE"/>
                </a:solidFill>
                <a:effectLst/>
                <a:latin typeface="Arial" panose="020B0604020202020204" pitchFamily="34" charset="0"/>
                <a:ea typeface="Open Sans"/>
              </a:rPr>
              <a:t>numpy的argpartition是不稳定</a:t>
            </a:r>
            <a:r>
              <a:rPr lang="zh-CN" altLang="zh-CN" sz="1200" dirty="0">
                <a:solidFill>
                  <a:srgbClr val="0054DE"/>
                </a:solidFill>
              </a:rPr>
              <a:t>的</a:t>
            </a:r>
            <a:r>
              <a:rPr lang="en-US" altLang="zh-CN" sz="1200" dirty="0">
                <a:solidFill>
                  <a:srgbClr val="0054DE"/>
                </a:solidFill>
              </a:rPr>
              <a:t>( </a:t>
            </a:r>
            <a:r>
              <a:rPr lang="en-US" altLang="zh-CN" sz="1200" dirty="0" err="1">
                <a:solidFill>
                  <a:srgbClr val="0054DE"/>
                </a:solidFill>
              </a:rPr>
              <a:t>introselect</a:t>
            </a:r>
            <a:r>
              <a:rPr lang="en-US" altLang="zh-CN" sz="1200" dirty="0">
                <a:solidFill>
                  <a:srgbClr val="0054DE"/>
                </a:solidFill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54DE"/>
                </a:solidFill>
                <a:effectLst/>
                <a:latin typeface="Arial" panose="020B0604020202020204" pitchFamily="34" charset="0"/>
                <a:ea typeface="Open Sans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54DE"/>
                </a:solidFill>
                <a:effectLst/>
                <a:latin typeface="Arial" panose="020B0604020202020204" pitchFamily="34" charset="0"/>
                <a:ea typeface="Open Sans"/>
              </a:rPr>
              <a:t>，pytorch的topk是稳定的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054DE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zh-CN" sz="1200" dirty="0" err="1">
                <a:solidFill>
                  <a:srgbClr val="0054DE"/>
                </a:solidFill>
                <a:latin typeface="Arial" panose="020B0604020202020204" pitchFamily="34" charset="0"/>
                <a:ea typeface="Open Sans"/>
              </a:rPr>
              <a:t>Numpy</a:t>
            </a:r>
            <a:r>
              <a:rPr lang="zh-CN" altLang="en-US" sz="1200" dirty="0">
                <a:solidFill>
                  <a:srgbClr val="0054DE"/>
                </a:solidFill>
                <a:latin typeface="Arial" panose="020B0604020202020204" pitchFamily="34" charset="0"/>
                <a:ea typeface="Open Sans"/>
              </a:rPr>
              <a:t>的</a:t>
            </a:r>
            <a:r>
              <a:rPr lang="en-US" altLang="zh-CN" sz="1200" dirty="0">
                <a:solidFill>
                  <a:srgbClr val="0054DE"/>
                </a:solidFill>
                <a:latin typeface="Arial" panose="020B0604020202020204" pitchFamily="34" charset="0"/>
                <a:ea typeface="Open Sans"/>
              </a:rPr>
              <a:t>rand</a:t>
            </a:r>
            <a:r>
              <a:rPr lang="zh-CN" altLang="en-US" sz="1200" dirty="0">
                <a:solidFill>
                  <a:srgbClr val="0054DE"/>
                </a:solidFill>
                <a:latin typeface="Arial" panose="020B0604020202020204" pitchFamily="34" charset="0"/>
                <a:ea typeface="Open Sans"/>
              </a:rPr>
              <a:t>和</a:t>
            </a:r>
            <a:r>
              <a:rPr lang="en-US" altLang="zh-CN" sz="1200" dirty="0" err="1">
                <a:solidFill>
                  <a:srgbClr val="0054DE"/>
                </a:solidFill>
                <a:latin typeface="Arial" panose="020B0604020202020204" pitchFamily="34" charset="0"/>
                <a:ea typeface="Open Sans"/>
              </a:rPr>
              <a:t>torch.rand</a:t>
            </a:r>
            <a:r>
              <a:rPr lang="zh-CN" altLang="en-US" sz="1200" dirty="0">
                <a:solidFill>
                  <a:srgbClr val="0054DE"/>
                </a:solidFill>
                <a:latin typeface="Arial" panose="020B0604020202020204" pitchFamily="34" charset="0"/>
                <a:ea typeface="Open Sans"/>
              </a:rPr>
              <a:t>在种子相同的情况下结果也不同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054DE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54DE"/>
                </a:solidFill>
                <a:effectLst/>
                <a:latin typeface="Arial" panose="020B0604020202020204" pitchFamily="34" charset="0"/>
                <a:ea typeface="Open Sans"/>
              </a:rPr>
              <a:t>装了IOA import torch会变慢10x倍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054DE"/>
              </a:solidFill>
              <a:effectLst/>
              <a:latin typeface="Arial" panose="020B0604020202020204" pitchFamily="34" charset="0"/>
              <a:ea typeface="Open San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5926E6-5F36-412C-9257-2042285B0400}"/>
              </a:ext>
            </a:extLst>
          </p:cNvPr>
          <p:cNvSpPr txBox="1"/>
          <p:nvPr/>
        </p:nvSpPr>
        <p:spPr>
          <a:xfrm>
            <a:off x="1200778" y="3883688"/>
            <a:ext cx="188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54DE"/>
                </a:solidFill>
              </a:rPr>
              <a:t>其他的尝试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006353-B76C-4563-8D6C-9FC1BD846B1E}"/>
              </a:ext>
            </a:extLst>
          </p:cNvPr>
          <p:cNvSpPr txBox="1"/>
          <p:nvPr/>
        </p:nvSpPr>
        <p:spPr>
          <a:xfrm>
            <a:off x="1200778" y="4401178"/>
            <a:ext cx="4014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54DE"/>
                </a:solidFill>
              </a:rPr>
              <a:t>1. EM-optimizer </a:t>
            </a:r>
            <a:r>
              <a:rPr lang="zh-CN" altLang="en-US" sz="1200" dirty="0">
                <a:solidFill>
                  <a:srgbClr val="0054DE"/>
                </a:solidFill>
              </a:rPr>
              <a:t>改进为 </a:t>
            </a:r>
            <a:r>
              <a:rPr lang="en-US" altLang="zh-CN" sz="1200" dirty="0">
                <a:solidFill>
                  <a:srgbClr val="0054DE"/>
                </a:solidFill>
              </a:rPr>
              <a:t>Gradient-optimizer</a:t>
            </a:r>
            <a:endParaRPr lang="zh-CN" altLang="en-US" sz="12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7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281F9-5990-4AD8-8A2D-490968EC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F46DC-A93C-4605-9DD0-EDFCEF12FB7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545E73-F2A3-4FD4-B4FC-F92382B74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1000125"/>
            <a:ext cx="7258050" cy="48577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2E95C8-B782-4EBC-83E9-5251729619F4}"/>
              </a:ext>
            </a:extLst>
          </p:cNvPr>
          <p:cNvSpPr txBox="1"/>
          <p:nvPr/>
        </p:nvSpPr>
        <p:spPr>
          <a:xfrm>
            <a:off x="890178" y="1701632"/>
            <a:ext cx="131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54DE"/>
                </a:solidFill>
              </a:rPr>
              <a:t>业务相关异构图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77210F-A90A-430C-AB08-1105CAE7401D}"/>
              </a:ext>
            </a:extLst>
          </p:cNvPr>
          <p:cNvSpPr txBox="1"/>
          <p:nvPr/>
        </p:nvSpPr>
        <p:spPr>
          <a:xfrm>
            <a:off x="5914234" y="6441440"/>
            <a:ext cx="6157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54DE"/>
                </a:solidFill>
              </a:rPr>
              <a:t>图片来自 牟帅</a:t>
            </a:r>
            <a:r>
              <a:rPr lang="en-US" altLang="zh-CN" sz="1200" dirty="0">
                <a:solidFill>
                  <a:srgbClr val="0054DE"/>
                </a:solidFill>
              </a:rPr>
              <a:t>. </a:t>
            </a:r>
            <a:r>
              <a:rPr lang="zh-CN" altLang="en-US" sz="1200" dirty="0">
                <a:solidFill>
                  <a:srgbClr val="0054DE"/>
                </a:solidFill>
              </a:rPr>
              <a:t>黑产看了会落泪</a:t>
            </a:r>
            <a:r>
              <a:rPr lang="en-US" altLang="zh-CN" sz="1200" dirty="0">
                <a:solidFill>
                  <a:srgbClr val="0054DE"/>
                </a:solidFill>
              </a:rPr>
              <a:t>! </a:t>
            </a:r>
            <a:r>
              <a:rPr lang="zh-CN" altLang="en-US" sz="1200" dirty="0">
                <a:solidFill>
                  <a:srgbClr val="0054DE"/>
                </a:solidFill>
              </a:rPr>
              <a:t>万字解密图算法技术在黑产挖掘中的应用与创新</a:t>
            </a:r>
            <a:r>
              <a:rPr lang="en-US" altLang="zh-CN" sz="1200" dirty="0">
                <a:solidFill>
                  <a:srgbClr val="0054DE"/>
                </a:solidFill>
              </a:rPr>
              <a:t>[R],2021</a:t>
            </a:r>
            <a:endParaRPr lang="zh-CN" altLang="en-US" sz="12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6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149F1-8F22-4B28-B5B3-5CEB02AA7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809" y="535548"/>
            <a:ext cx="2940817" cy="864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6D8350-CD5E-4B66-8262-8384FF3877C0}"/>
              </a:ext>
            </a:extLst>
          </p:cNvPr>
          <p:cNvSpPr txBox="1"/>
          <p:nvPr/>
        </p:nvSpPr>
        <p:spPr>
          <a:xfrm>
            <a:off x="6671488" y="1289248"/>
            <a:ext cx="5469147" cy="367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54DE"/>
                </a:solidFill>
              </a:rPr>
              <a:t>Graph topology optimization neural network (GEN) can optimize the structure of graphs very well, but due to its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54DE"/>
                </a:solidFill>
              </a:rPr>
              <a:t>1. The huge time-space complexity </a:t>
            </a:r>
            <a:r>
              <a:rPr lang="zh-CN" altLang="en-US" sz="1600" b="1" dirty="0">
                <a:solidFill>
                  <a:srgbClr val="0054DE"/>
                </a:solidFill>
              </a:rPr>
              <a:t>𝑂</a:t>
            </a:r>
            <a:r>
              <a:rPr lang="en-US" altLang="zh-CN" sz="1600" b="1" dirty="0">
                <a:solidFill>
                  <a:srgbClr val="0054DE"/>
                </a:solidFill>
              </a:rPr>
              <a:t>(</a:t>
            </a:r>
            <a:r>
              <a:rPr lang="zh-CN" altLang="en-US" sz="1600" b="1" dirty="0">
                <a:solidFill>
                  <a:srgbClr val="0054DE"/>
                </a:solidFill>
              </a:rPr>
              <a:t>𝑛</a:t>
            </a:r>
            <a:r>
              <a:rPr lang="en-US" altLang="zh-CN" sz="1600" b="1" dirty="0">
                <a:solidFill>
                  <a:srgbClr val="0054DE"/>
                </a:solidFill>
              </a:rPr>
              <a:t>^2 ) is difficult to apply for large graphs</a:t>
            </a: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0054DE"/>
                </a:solidFill>
              </a:rPr>
              <a:t>2. Need labels for some nodes, but many datasets do not have labels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54DE"/>
                </a:solidFill>
              </a:rPr>
              <a:t>Therefore, the following improvements are needed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b="1" dirty="0">
                <a:solidFill>
                  <a:srgbClr val="0054DE"/>
                </a:solidFill>
              </a:rPr>
              <a:t>Reduce time-space complexity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b="1" dirty="0">
                <a:solidFill>
                  <a:srgbClr val="0054DE"/>
                </a:solidFill>
              </a:rPr>
              <a:t>Improved to unsupervised version</a:t>
            </a:r>
          </a:p>
        </p:txBody>
      </p:sp>
      <p:pic>
        <p:nvPicPr>
          <p:cNvPr id="6" name="!!fuck_you" descr="图片包含 图形用户界面&#10;&#10;描述已自动生成">
            <a:extLst>
              <a:ext uri="{FF2B5EF4-FFF2-40B4-BE49-F238E27FC236}">
                <a16:creationId xmlns:a16="http://schemas.microsoft.com/office/drawing/2014/main" id="{BC7825F7-F4AE-4DD8-B06D-C807DB6FC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9" y="2070523"/>
            <a:ext cx="5863340" cy="1871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4BC215-A13F-4EEB-B3EE-60664912E130}"/>
              </a:ext>
            </a:extLst>
          </p:cNvPr>
          <p:cNvSpPr txBox="1"/>
          <p:nvPr/>
        </p:nvSpPr>
        <p:spPr>
          <a:xfrm>
            <a:off x="3597981" y="6482974"/>
            <a:ext cx="793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rgbClr val="0054DE"/>
                </a:solidFill>
              </a:rPr>
              <a:t>Ruijia</a:t>
            </a:r>
            <a:r>
              <a:rPr lang="en-US" altLang="zh-CN" sz="1200" dirty="0">
                <a:solidFill>
                  <a:srgbClr val="0054DE"/>
                </a:solidFill>
              </a:rPr>
              <a:t> W, Shuai M. Graph Structure Estimation Neural Networks[J].</a:t>
            </a:r>
            <a:r>
              <a:rPr lang="zh-CN" altLang="zh-CN" sz="1200" dirty="0">
                <a:solidFill>
                  <a:srgbClr val="0054DE"/>
                </a:solidFill>
                <a:latin typeface="Arial Unicode MS"/>
              </a:rPr>
              <a:t> </a:t>
            </a:r>
            <a:r>
              <a:rPr lang="zh-CN" altLang="zh-CN" sz="1200" dirty="0">
                <a:solidFill>
                  <a:srgbClr val="0054DE"/>
                </a:solidFill>
              </a:rPr>
              <a:t>Proceedings of the Web Conference </a:t>
            </a:r>
            <a:r>
              <a:rPr lang="en-US" altLang="zh-CN" sz="1200" dirty="0">
                <a:solidFill>
                  <a:srgbClr val="0054DE"/>
                </a:solidFill>
              </a:rPr>
              <a:t>,</a:t>
            </a:r>
            <a:r>
              <a:rPr lang="zh-CN" altLang="zh-CN" sz="1200" dirty="0">
                <a:solidFill>
                  <a:srgbClr val="0054DE"/>
                </a:solidFill>
              </a:rPr>
              <a:t>2021</a:t>
            </a:r>
            <a:r>
              <a:rPr lang="en-US" altLang="zh-CN" sz="1200" dirty="0">
                <a:solidFill>
                  <a:srgbClr val="0054DE"/>
                </a:solidFill>
              </a:rPr>
              <a:t>:342-353</a:t>
            </a:r>
            <a:endParaRPr lang="zh-CN" altLang="en-US" sz="1200" b="1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9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281F9-5990-4AD8-8A2D-490968EC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F46DC-A93C-4605-9DD0-EDFCEF12FB7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2E95C8-B782-4EBC-83E9-5251729619F4}"/>
              </a:ext>
            </a:extLst>
          </p:cNvPr>
          <p:cNvSpPr txBox="1"/>
          <p:nvPr/>
        </p:nvSpPr>
        <p:spPr>
          <a:xfrm>
            <a:off x="462224" y="1701632"/>
            <a:ext cx="174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54DE"/>
                </a:solidFill>
              </a:rPr>
              <a:t>权力的游戏</a:t>
            </a:r>
            <a:endParaRPr lang="en-US" altLang="zh-CN" dirty="0">
              <a:solidFill>
                <a:srgbClr val="0054DE"/>
              </a:solidFill>
            </a:endParaRPr>
          </a:p>
          <a:p>
            <a:r>
              <a:rPr lang="zh-CN" altLang="en-US" dirty="0">
                <a:solidFill>
                  <a:srgbClr val="0054DE"/>
                </a:solidFill>
              </a:rPr>
              <a:t>社交网络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2780BDFC-98AD-4884-ADD5-97718664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08" y="569021"/>
            <a:ext cx="7595516" cy="521497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CA7359-00CF-4A1E-8A7A-D77EF20F7EC0}"/>
              </a:ext>
            </a:extLst>
          </p:cNvPr>
          <p:cNvSpPr txBox="1"/>
          <p:nvPr/>
        </p:nvSpPr>
        <p:spPr>
          <a:xfrm>
            <a:off x="4597637" y="6390641"/>
            <a:ext cx="7334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54DE"/>
                </a:solidFill>
              </a:rPr>
              <a:t>图片来自 </a:t>
            </a:r>
            <a:r>
              <a:rPr lang="en-US" altLang="zh-CN" sz="1200" dirty="0">
                <a:solidFill>
                  <a:srgbClr val="0054DE"/>
                </a:solidFill>
              </a:rPr>
              <a:t>Mr.Seven</a:t>
            </a:r>
            <a:r>
              <a:rPr lang="zh-CN" altLang="en-US" sz="1200" dirty="0">
                <a:solidFill>
                  <a:srgbClr val="0054DE"/>
                </a:solidFill>
              </a:rPr>
              <a:t>基于社区发现算法和图分析</a:t>
            </a:r>
            <a:r>
              <a:rPr lang="en-US" altLang="zh-CN" sz="1200" dirty="0">
                <a:solidFill>
                  <a:srgbClr val="0054DE"/>
                </a:solidFill>
              </a:rPr>
              <a:t>Neo4j</a:t>
            </a:r>
            <a:r>
              <a:rPr lang="zh-CN" altLang="en-US" sz="1200" dirty="0">
                <a:solidFill>
                  <a:srgbClr val="0054DE"/>
                </a:solidFill>
              </a:rPr>
              <a:t>解读</a:t>
            </a:r>
            <a:r>
              <a:rPr lang="en-US" altLang="zh-CN" sz="1200" dirty="0">
                <a:solidFill>
                  <a:srgbClr val="0054DE"/>
                </a:solidFill>
              </a:rPr>
              <a:t>《</a:t>
            </a:r>
            <a:r>
              <a:rPr lang="zh-CN" altLang="en-US" sz="1200" dirty="0">
                <a:solidFill>
                  <a:srgbClr val="0054DE"/>
                </a:solidFill>
              </a:rPr>
              <a:t>权力的游戏</a:t>
            </a:r>
            <a:r>
              <a:rPr lang="en-US" altLang="zh-CN" sz="1200" dirty="0">
                <a:solidFill>
                  <a:srgbClr val="0054DE"/>
                </a:solidFill>
              </a:rPr>
              <a:t>》</a:t>
            </a:r>
          </a:p>
          <a:p>
            <a:r>
              <a:rPr lang="en-US" altLang="zh-CN" sz="1200" dirty="0">
                <a:solidFill>
                  <a:srgbClr val="0054DE"/>
                </a:solidFill>
              </a:rPr>
              <a:t>[OL]. https://itimetraveler.github.io/2016/11/21/</a:t>
            </a:r>
            <a:r>
              <a:rPr lang="zh-CN" altLang="en-US" sz="1200" dirty="0">
                <a:solidFill>
                  <a:srgbClr val="0054DE"/>
                </a:solidFill>
              </a:rPr>
              <a:t>基于社区发现算法和图分析</a:t>
            </a:r>
            <a:r>
              <a:rPr lang="en-US" altLang="zh-CN" sz="1200" dirty="0">
                <a:solidFill>
                  <a:srgbClr val="0054DE"/>
                </a:solidFill>
              </a:rPr>
              <a:t>Neo4j</a:t>
            </a:r>
            <a:r>
              <a:rPr lang="zh-CN" altLang="en-US" sz="1200" dirty="0">
                <a:solidFill>
                  <a:srgbClr val="0054DE"/>
                </a:solidFill>
              </a:rPr>
              <a:t>解读</a:t>
            </a:r>
            <a:r>
              <a:rPr lang="en-US" altLang="zh-CN" sz="1200" dirty="0">
                <a:solidFill>
                  <a:srgbClr val="0054DE"/>
                </a:solidFill>
              </a:rPr>
              <a:t>《</a:t>
            </a:r>
            <a:r>
              <a:rPr lang="zh-CN" altLang="en-US" sz="1200" dirty="0">
                <a:solidFill>
                  <a:srgbClr val="0054DE"/>
                </a:solidFill>
              </a:rPr>
              <a:t>权力的游戏</a:t>
            </a:r>
            <a:r>
              <a:rPr lang="en-US" altLang="zh-CN" sz="1200" dirty="0">
                <a:solidFill>
                  <a:srgbClr val="0054DE"/>
                </a:solidFill>
              </a:rPr>
              <a:t>》,2016</a:t>
            </a:r>
            <a:endParaRPr lang="zh-CN" altLang="en-US" sz="1200" b="1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281F9-5990-4AD8-8A2D-490968EC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2E95C8-B782-4EBC-83E9-5251729619F4}"/>
              </a:ext>
            </a:extLst>
          </p:cNvPr>
          <p:cNvSpPr txBox="1"/>
          <p:nvPr/>
        </p:nvSpPr>
        <p:spPr>
          <a:xfrm>
            <a:off x="890178" y="1701632"/>
            <a:ext cx="131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54DE"/>
                </a:solidFill>
              </a:rPr>
              <a:t>GCN</a:t>
            </a:r>
            <a:endParaRPr lang="zh-CN" altLang="en-US" dirty="0">
              <a:solidFill>
                <a:srgbClr val="0054DE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91567E-9936-4F18-BAAD-A7269CA0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28" y="1515191"/>
            <a:ext cx="8062060" cy="42191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31558F-287F-4532-8839-02784AE10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4" y="2562632"/>
            <a:ext cx="3795212" cy="2124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0F3D8C-5B7F-40DF-9317-4E720B0DB6FE}"/>
                  </a:ext>
                </a:extLst>
              </p:cNvPr>
              <p:cNvSpPr txBox="1"/>
              <p:nvPr/>
            </p:nvSpPr>
            <p:spPr>
              <a:xfrm>
                <a:off x="4611683" y="540905"/>
                <a:ext cx="2968633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0F3D8C-5B7F-40DF-9317-4E720B0D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683" y="540905"/>
                <a:ext cx="2968633" cy="493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1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281F9-5990-4AD8-8A2D-490968EC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F46DC-A93C-4605-9DD0-EDFCEF12FB7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2E95C8-B782-4EBC-83E9-5251729619F4}"/>
              </a:ext>
            </a:extLst>
          </p:cNvPr>
          <p:cNvSpPr txBox="1"/>
          <p:nvPr/>
        </p:nvSpPr>
        <p:spPr>
          <a:xfrm>
            <a:off x="890178" y="1701632"/>
            <a:ext cx="135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54DE"/>
                </a:solidFill>
              </a:rPr>
              <a:t>GraphSAGE</a:t>
            </a:r>
            <a:endParaRPr lang="zh-CN" altLang="en-US" dirty="0">
              <a:solidFill>
                <a:srgbClr val="0054D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7AAAD6-2845-48D7-913A-0495E1430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66" y="1488043"/>
            <a:ext cx="8737034" cy="40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281F9-5990-4AD8-8A2D-490968EC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F46DC-A93C-4605-9DD0-EDFCEF12FB7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2E95C8-B782-4EBC-83E9-5251729619F4}"/>
              </a:ext>
            </a:extLst>
          </p:cNvPr>
          <p:cNvSpPr txBox="1"/>
          <p:nvPr/>
        </p:nvSpPr>
        <p:spPr>
          <a:xfrm>
            <a:off x="890178" y="1701632"/>
            <a:ext cx="135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54DE"/>
                </a:solidFill>
              </a:rPr>
              <a:t>GraphAE</a:t>
            </a:r>
            <a:endParaRPr lang="zh-CN" altLang="en-US" dirty="0">
              <a:solidFill>
                <a:srgbClr val="0054DE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38663F-F5E5-4713-A523-F71EA814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65" y="1209964"/>
            <a:ext cx="8036874" cy="41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281F9-5990-4AD8-8A2D-490968EC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F46DC-A93C-4605-9DD0-EDFCEF12FB7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2E95C8-B782-4EBC-83E9-5251729619F4}"/>
              </a:ext>
            </a:extLst>
          </p:cNvPr>
          <p:cNvSpPr txBox="1"/>
          <p:nvPr/>
        </p:nvSpPr>
        <p:spPr>
          <a:xfrm>
            <a:off x="890178" y="1701632"/>
            <a:ext cx="143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54DE"/>
                </a:solidFill>
              </a:rPr>
              <a:t>GraphSAINT</a:t>
            </a:r>
            <a:endParaRPr lang="zh-CN" altLang="en-US" dirty="0">
              <a:solidFill>
                <a:srgbClr val="0054D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CF85CA-AE50-4DF8-9F6F-60DFFF029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8" y="1463987"/>
            <a:ext cx="9030960" cy="34199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7476A4-1920-4ED9-8B39-4CF43BA8D292}"/>
              </a:ext>
            </a:extLst>
          </p:cNvPr>
          <p:cNvSpPr txBox="1"/>
          <p:nvPr/>
        </p:nvSpPr>
        <p:spPr>
          <a:xfrm>
            <a:off x="5044751" y="967644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54DE"/>
                </a:solidFill>
              </a:rPr>
              <a:t>通过随机采样无偏估计大图的框架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943D72-3B3A-4309-9C59-0FE49BC4FF10}"/>
              </a:ext>
            </a:extLst>
          </p:cNvPr>
          <p:cNvSpPr txBox="1"/>
          <p:nvPr/>
        </p:nvSpPr>
        <p:spPr>
          <a:xfrm>
            <a:off x="4609322" y="196253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9933"/>
                </a:solidFill>
              </a:rPr>
              <a:t>通用大图训练框架</a:t>
            </a:r>
          </a:p>
        </p:txBody>
      </p:sp>
    </p:spTree>
    <p:extLst>
      <p:ext uri="{BB962C8B-B14F-4D97-AF65-F5344CB8AC3E}">
        <p14:creationId xmlns:p14="http://schemas.microsoft.com/office/powerpoint/2010/main" val="1604707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E2312-FF92-4C9D-B07F-A3C7F2D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4" y="2016417"/>
            <a:ext cx="10515600" cy="84483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GEN</a:t>
            </a:r>
            <a:r>
              <a:rPr lang="zh-CN" altLang="en-US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case study</a:t>
            </a:r>
            <a:endParaRPr lang="zh-CN" altLang="en-US" sz="24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0FEED-56CC-4FC8-97AE-B627724B85F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!!GEN_img">
            <a:extLst>
              <a:ext uri="{FF2B5EF4-FFF2-40B4-BE49-F238E27FC236}">
                <a16:creationId xmlns:a16="http://schemas.microsoft.com/office/drawing/2014/main" id="{5356D7EF-6B20-4CDA-BED8-251773AF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07" y="1682537"/>
            <a:ext cx="9902745" cy="3984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296EA73-46E1-42EE-AE2F-BF343B77349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54DE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/>
              <a:t>附录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137845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E2312-FF92-4C9D-B07F-A3C7F2D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860" y="2011834"/>
            <a:ext cx="929744" cy="84483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JIT</a:t>
            </a:r>
            <a:endParaRPr lang="zh-CN" altLang="en-US" sz="24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0FEED-56CC-4FC8-97AE-B627724B85F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296EA73-46E1-42EE-AE2F-BF343B77349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54DE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/>
              <a:t>附录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B96BFB-B590-4253-A986-CB16C6E48ED0}"/>
              </a:ext>
            </a:extLst>
          </p:cNvPr>
          <p:cNvSpPr txBox="1"/>
          <p:nvPr/>
        </p:nvSpPr>
        <p:spPr>
          <a:xfrm>
            <a:off x="2683987" y="4215673"/>
            <a:ext cx="748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54DE"/>
                </a:solidFill>
              </a:rPr>
              <a:t>Python</a:t>
            </a:r>
            <a:r>
              <a:rPr lang="zh-CN" altLang="en-US" dirty="0">
                <a:solidFill>
                  <a:srgbClr val="0054DE"/>
                </a:solidFill>
              </a:rPr>
              <a:t>中应用：</a:t>
            </a:r>
            <a:r>
              <a:rPr lang="en-US" altLang="zh-CN" dirty="0" err="1">
                <a:solidFill>
                  <a:srgbClr val="0054DE"/>
                </a:solidFill>
              </a:rPr>
              <a:t>Pytorch</a:t>
            </a:r>
            <a:r>
              <a:rPr lang="zh-CN" altLang="en-US" dirty="0">
                <a:solidFill>
                  <a:srgbClr val="0054DE"/>
                </a:solidFill>
              </a:rPr>
              <a:t>（</a:t>
            </a:r>
            <a:r>
              <a:rPr lang="en-US" altLang="zh-CN" dirty="0">
                <a:solidFill>
                  <a:srgbClr val="0054DE"/>
                </a:solidFill>
              </a:rPr>
              <a:t>torch script</a:t>
            </a:r>
            <a:r>
              <a:rPr lang="zh-CN" altLang="en-US" dirty="0">
                <a:solidFill>
                  <a:srgbClr val="0054DE"/>
                </a:solidFill>
              </a:rPr>
              <a:t>），</a:t>
            </a:r>
            <a:r>
              <a:rPr lang="en-US" altLang="zh-CN" dirty="0" err="1">
                <a:solidFill>
                  <a:srgbClr val="0054DE"/>
                </a:solidFill>
              </a:rPr>
              <a:t>numba</a:t>
            </a:r>
            <a:r>
              <a:rPr lang="zh-CN" altLang="en-US" dirty="0">
                <a:solidFill>
                  <a:srgbClr val="0054DE"/>
                </a:solidFill>
              </a:rPr>
              <a:t>（</a:t>
            </a:r>
            <a:r>
              <a:rPr lang="en-US" altLang="zh-CN" dirty="0">
                <a:solidFill>
                  <a:srgbClr val="0054DE"/>
                </a:solidFill>
              </a:rPr>
              <a:t>machine code[LLVM]</a:t>
            </a:r>
            <a:r>
              <a:rPr lang="zh-CN" altLang="en-US" dirty="0">
                <a:solidFill>
                  <a:srgbClr val="0054DE"/>
                </a:solidFill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D7DF82-385F-49C4-A2EB-23BBD669A244}"/>
              </a:ext>
            </a:extLst>
          </p:cNvPr>
          <p:cNvSpPr txBox="1"/>
          <p:nvPr/>
        </p:nvSpPr>
        <p:spPr>
          <a:xfrm>
            <a:off x="2683987" y="341380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54DE"/>
                </a:solidFill>
              </a:rPr>
              <a:t>首先由</a:t>
            </a:r>
            <a:r>
              <a:rPr lang="en-US" altLang="zh-CN" dirty="0">
                <a:solidFill>
                  <a:srgbClr val="0054DE"/>
                </a:solidFill>
              </a:rPr>
              <a:t>Java</a:t>
            </a:r>
            <a:r>
              <a:rPr lang="zh-CN" altLang="en-US" dirty="0">
                <a:solidFill>
                  <a:srgbClr val="0054DE"/>
                </a:solidFill>
              </a:rPr>
              <a:t>的</a:t>
            </a:r>
            <a:r>
              <a:rPr lang="en-US" altLang="zh-CN" dirty="0">
                <a:solidFill>
                  <a:srgbClr val="0054DE"/>
                </a:solidFill>
              </a:rPr>
              <a:t>JVM</a:t>
            </a:r>
            <a:r>
              <a:rPr lang="zh-CN" altLang="en-US" dirty="0">
                <a:solidFill>
                  <a:srgbClr val="0054DE"/>
                </a:solidFill>
              </a:rPr>
              <a:t>中使用，将热点代码直接编译为机器代码加速运行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2DDD24-1E5F-4B1D-B660-705686BCFF73}"/>
              </a:ext>
            </a:extLst>
          </p:cNvPr>
          <p:cNvSpPr txBox="1"/>
          <p:nvPr/>
        </p:nvSpPr>
        <p:spPr>
          <a:xfrm>
            <a:off x="2848036" y="2249587"/>
            <a:ext cx="359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54DE"/>
                </a:solidFill>
              </a:rPr>
              <a:t>Just In Time compile</a:t>
            </a:r>
            <a:endParaRPr lang="zh-CN" altLang="en-US" sz="2400" dirty="0">
              <a:solidFill>
                <a:srgbClr val="0054D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0668F5-3F29-49CD-8C21-14D556504A4D}"/>
              </a:ext>
            </a:extLst>
          </p:cNvPr>
          <p:cNvSpPr txBox="1"/>
          <p:nvPr/>
        </p:nvSpPr>
        <p:spPr>
          <a:xfrm flipH="1">
            <a:off x="2683987" y="4946577"/>
            <a:ext cx="426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54DE"/>
                </a:solidFill>
              </a:rPr>
              <a:t>内置</a:t>
            </a:r>
            <a:r>
              <a:rPr lang="en-US" altLang="zh-CN" dirty="0">
                <a:solidFill>
                  <a:srgbClr val="0054DE"/>
                </a:solidFill>
              </a:rPr>
              <a:t>JIT</a:t>
            </a:r>
            <a:r>
              <a:rPr lang="zh-CN" altLang="en-US" dirty="0">
                <a:solidFill>
                  <a:srgbClr val="0054DE"/>
                </a:solidFill>
              </a:rPr>
              <a:t>语言：</a:t>
            </a:r>
            <a:r>
              <a:rPr lang="en-US" altLang="zh-CN" dirty="0">
                <a:solidFill>
                  <a:srgbClr val="0054DE"/>
                </a:solidFill>
              </a:rPr>
              <a:t>Java</a:t>
            </a:r>
            <a:r>
              <a:rPr lang="zh-CN" altLang="en-US" dirty="0">
                <a:solidFill>
                  <a:srgbClr val="0054DE"/>
                </a:solidFill>
              </a:rPr>
              <a:t>，</a:t>
            </a:r>
            <a:r>
              <a:rPr lang="en-US" altLang="zh-CN" dirty="0">
                <a:solidFill>
                  <a:srgbClr val="0054DE"/>
                </a:solidFill>
              </a:rPr>
              <a:t>Julia</a:t>
            </a:r>
            <a:endParaRPr lang="zh-CN" altLang="en-US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989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E2312-FF92-4C9D-B07F-A3C7F2D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" y="2011834"/>
            <a:ext cx="2076169" cy="844839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nn</a:t>
            </a:r>
            <a:r>
              <a:rPr lang="en-US" altLang="zh-CN" sz="2400" dirty="0"/>
              <a:t>-descend</a:t>
            </a:r>
            <a:endParaRPr lang="zh-CN" altLang="en-US" sz="24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0FEED-56CC-4FC8-97AE-B627724B85F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296EA73-46E1-42EE-AE2F-BF343B77349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54DE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/>
              <a:t>附录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2DDD24-1E5F-4B1D-B660-705686BCFF73}"/>
              </a:ext>
            </a:extLst>
          </p:cNvPr>
          <p:cNvSpPr txBox="1"/>
          <p:nvPr/>
        </p:nvSpPr>
        <p:spPr>
          <a:xfrm>
            <a:off x="2858084" y="892939"/>
            <a:ext cx="759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54DE"/>
                </a:solidFill>
                <a:effectLst/>
                <a:latin typeface="Arial" panose="020B0604020202020204" pitchFamily="34" charset="0"/>
              </a:rPr>
              <a:t>Efficient K-Nearest Neighbor Graph Construction for</a:t>
            </a:r>
            <a:br>
              <a:rPr lang="en-US" altLang="zh-CN" sz="2400" dirty="0">
                <a:solidFill>
                  <a:srgbClr val="0054DE"/>
                </a:solidFill>
              </a:rPr>
            </a:br>
            <a:r>
              <a:rPr lang="en-US" altLang="zh-CN" sz="2400" dirty="0">
                <a:solidFill>
                  <a:srgbClr val="0054DE"/>
                </a:solidFill>
                <a:effectLst/>
                <a:latin typeface="Arial" panose="020B0604020202020204" pitchFamily="34" charset="0"/>
              </a:rPr>
              <a:t>Generic Similarity Measures</a:t>
            </a:r>
            <a:endParaRPr lang="zh-CN" altLang="en-US" sz="2400" dirty="0">
              <a:solidFill>
                <a:srgbClr val="0054DE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3865FA-1B46-4B43-B6A6-85EB9B7D3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32" y="1899514"/>
            <a:ext cx="3598974" cy="39518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172CE1-F0C1-448C-BCAC-B467B0FFD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818" y="1899514"/>
            <a:ext cx="3691044" cy="395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2318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E2312-FF92-4C9D-B07F-A3C7F2D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45" y="1799140"/>
            <a:ext cx="808892" cy="84483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EM</a:t>
            </a:r>
            <a:endParaRPr lang="zh-CN" altLang="en-US" sz="24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0FEED-56CC-4FC8-97AE-B627724B85F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296EA73-46E1-42EE-AE2F-BF343B77349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54DE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/>
              <a:t>附录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89EAC9-03C5-4FA8-9057-8114BA841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6" r="39838"/>
          <a:stretch/>
        </p:blipFill>
        <p:spPr>
          <a:xfrm>
            <a:off x="3436536" y="711445"/>
            <a:ext cx="5623001" cy="4935728"/>
          </a:xfrm>
          <a:custGeom>
            <a:avLst/>
            <a:gdLst>
              <a:gd name="connsiteX0" fmla="*/ 0 w 3384589"/>
              <a:gd name="connsiteY0" fmla="*/ 0 h 2970906"/>
              <a:gd name="connsiteX1" fmla="*/ 3384589 w 3384589"/>
              <a:gd name="connsiteY1" fmla="*/ 0 h 2970906"/>
              <a:gd name="connsiteX2" fmla="*/ 3384589 w 3384589"/>
              <a:gd name="connsiteY2" fmla="*/ 2970906 h 2970906"/>
              <a:gd name="connsiteX3" fmla="*/ 0 w 3384589"/>
              <a:gd name="connsiteY3" fmla="*/ 2970906 h 2970906"/>
              <a:gd name="connsiteX4" fmla="*/ 0 w 3384589"/>
              <a:gd name="connsiteY4" fmla="*/ 0 h 2970906"/>
              <a:gd name="connsiteX5" fmla="*/ 153601 w 3384589"/>
              <a:gd name="connsiteY5" fmla="*/ 1188456 h 2970906"/>
              <a:gd name="connsiteX6" fmla="*/ 153601 w 3384589"/>
              <a:gd name="connsiteY6" fmla="*/ 2373216 h 2970906"/>
              <a:gd name="connsiteX7" fmla="*/ 2787387 w 3384589"/>
              <a:gd name="connsiteY7" fmla="*/ 2373216 h 2970906"/>
              <a:gd name="connsiteX8" fmla="*/ 2787387 w 3384589"/>
              <a:gd name="connsiteY8" fmla="*/ 1188456 h 2970906"/>
              <a:gd name="connsiteX9" fmla="*/ 153601 w 3384589"/>
              <a:gd name="connsiteY9" fmla="*/ 1188456 h 297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84589" h="2970906">
                <a:moveTo>
                  <a:pt x="0" y="0"/>
                </a:moveTo>
                <a:lnTo>
                  <a:pt x="3384589" y="0"/>
                </a:lnTo>
                <a:lnTo>
                  <a:pt x="3384589" y="2970906"/>
                </a:lnTo>
                <a:lnTo>
                  <a:pt x="0" y="2970906"/>
                </a:lnTo>
                <a:lnTo>
                  <a:pt x="0" y="0"/>
                </a:lnTo>
                <a:close/>
                <a:moveTo>
                  <a:pt x="153601" y="1188456"/>
                </a:moveTo>
                <a:lnTo>
                  <a:pt x="153601" y="2373216"/>
                </a:lnTo>
                <a:lnTo>
                  <a:pt x="2787387" y="2373216"/>
                </a:lnTo>
                <a:lnTo>
                  <a:pt x="2787387" y="1188456"/>
                </a:lnTo>
                <a:lnTo>
                  <a:pt x="153601" y="1188456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B4CC76-3C20-4ECD-A61F-E88A6355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" t="50494" r="50453" b="16600"/>
          <a:stretch/>
        </p:blipFill>
        <p:spPr>
          <a:xfrm>
            <a:off x="3700790" y="2656200"/>
            <a:ext cx="4375652" cy="1968306"/>
          </a:xfrm>
          <a:custGeom>
            <a:avLst/>
            <a:gdLst>
              <a:gd name="connsiteX0" fmla="*/ 0 w 2633786"/>
              <a:gd name="connsiteY0" fmla="*/ 0 h 1184760"/>
              <a:gd name="connsiteX1" fmla="*/ 2633786 w 2633786"/>
              <a:gd name="connsiteY1" fmla="*/ 0 h 1184760"/>
              <a:gd name="connsiteX2" fmla="*/ 2633786 w 2633786"/>
              <a:gd name="connsiteY2" fmla="*/ 1184760 h 1184760"/>
              <a:gd name="connsiteX3" fmla="*/ 0 w 2633786"/>
              <a:gd name="connsiteY3" fmla="*/ 1184760 h 1184760"/>
              <a:gd name="connsiteX4" fmla="*/ 0 w 2633786"/>
              <a:gd name="connsiteY4" fmla="*/ 0 h 118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3786" h="1184760">
                <a:moveTo>
                  <a:pt x="0" y="0"/>
                </a:moveTo>
                <a:lnTo>
                  <a:pt x="2633786" y="0"/>
                </a:lnTo>
                <a:lnTo>
                  <a:pt x="2633786" y="1184760"/>
                </a:lnTo>
                <a:lnTo>
                  <a:pt x="0" y="118476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0116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E2312-FF92-4C9D-B07F-A3C7F2DE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45" y="1799140"/>
            <a:ext cx="808892" cy="84483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EM</a:t>
            </a:r>
            <a:endParaRPr lang="zh-CN" altLang="en-US" sz="24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0FEED-56CC-4FC8-97AE-B627724B85F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296EA73-46E1-42EE-AE2F-BF343B77349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84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54DE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/>
              <a:t>附录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FDE7A8-1F4C-444E-9ADD-C9E585F07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2" t="8279" r="35638" b="2199"/>
          <a:stretch/>
        </p:blipFill>
        <p:spPr>
          <a:xfrm>
            <a:off x="7650099" y="57958"/>
            <a:ext cx="4210259" cy="61395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E9134E-B86F-45ED-85E4-01E9F0903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9" t="8866" r="27625" b="4175"/>
          <a:stretch/>
        </p:blipFill>
        <p:spPr>
          <a:xfrm>
            <a:off x="2173393" y="80749"/>
            <a:ext cx="5185258" cy="60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7573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149F1-8F22-4B28-B5B3-5CEB02AA7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809" y="535548"/>
            <a:ext cx="2940817" cy="864096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Result Overview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3">
                <a:extLst>
                  <a:ext uri="{FF2B5EF4-FFF2-40B4-BE49-F238E27FC236}">
                    <a16:creationId xmlns:a16="http://schemas.microsoft.com/office/drawing/2014/main" id="{7176E5EE-A6D0-4EDC-8DBA-BBB754F99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113842"/>
                  </p:ext>
                </p:extLst>
              </p:nvPr>
            </p:nvGraphicFramePr>
            <p:xfrm>
              <a:off x="440499" y="1706281"/>
              <a:ext cx="11115888" cy="175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389">
                      <a:extLst>
                        <a:ext uri="{9D8B030D-6E8A-4147-A177-3AD203B41FA5}">
                          <a16:colId xmlns:a16="http://schemas.microsoft.com/office/drawing/2014/main" val="1674865362"/>
                        </a:ext>
                      </a:extLst>
                    </a:gridCol>
                    <a:gridCol w="1397907">
                      <a:extLst>
                        <a:ext uri="{9D8B030D-6E8A-4147-A177-3AD203B41FA5}">
                          <a16:colId xmlns:a16="http://schemas.microsoft.com/office/drawing/2014/main" val="344899598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1660316876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473470461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39666309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426294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Dataset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 nodes(n)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edges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(e)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#</a:t>
                          </a:r>
                          <a:r>
                            <a:rPr lang="en-US" altLang="zh-CN" baseline="0" dirty="0"/>
                            <a:t> nodes^2</a:t>
                          </a: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sparsity(e/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37271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Origin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Cora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2,708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10,556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7,333,264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0350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Pubmed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19,717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88,651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388,760,089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734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optimized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Reddit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232,965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114,615,892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54,272,691,225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804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3">
                <a:extLst>
                  <a:ext uri="{FF2B5EF4-FFF2-40B4-BE49-F238E27FC236}">
                    <a16:creationId xmlns:a16="http://schemas.microsoft.com/office/drawing/2014/main" id="{7176E5EE-A6D0-4EDC-8DBA-BBB754F99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113842"/>
                  </p:ext>
                </p:extLst>
              </p:nvPr>
            </p:nvGraphicFramePr>
            <p:xfrm>
              <a:off x="440499" y="1706281"/>
              <a:ext cx="11115888" cy="175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7389">
                      <a:extLst>
                        <a:ext uri="{9D8B030D-6E8A-4147-A177-3AD203B41FA5}">
                          <a16:colId xmlns:a16="http://schemas.microsoft.com/office/drawing/2014/main" val="1674865362"/>
                        </a:ext>
                      </a:extLst>
                    </a:gridCol>
                    <a:gridCol w="1397907">
                      <a:extLst>
                        <a:ext uri="{9D8B030D-6E8A-4147-A177-3AD203B41FA5}">
                          <a16:colId xmlns:a16="http://schemas.microsoft.com/office/drawing/2014/main" val="344899598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1660316876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473470461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3396663097"/>
                        </a:ext>
                      </a:extLst>
                    </a:gridCol>
                    <a:gridCol w="1852648">
                      <a:extLst>
                        <a:ext uri="{9D8B030D-6E8A-4147-A177-3AD203B41FA5}">
                          <a16:colId xmlns:a16="http://schemas.microsoft.com/office/drawing/2014/main" val="426294249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Dataset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 nodes(n)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#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edges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(e)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400329" t="-8197" r="-10131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500329" t="-8197" r="-131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37271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Origin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Cora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2,708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10,556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7,333,264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0.14%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0350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Pubmed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19,717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88,651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388,760,089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7343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optimized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GEN</a:t>
                          </a:r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supported dataset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54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Reddit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232,965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114,615,892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54,272,691,225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0.21%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804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E7BE45BD-DC06-46C2-9019-434413721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88" y="3497358"/>
            <a:ext cx="3629499" cy="241966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6682C33-FF45-42BD-95A0-1A3F33DA1CC4}"/>
              </a:ext>
            </a:extLst>
          </p:cNvPr>
          <p:cNvSpPr txBox="1"/>
          <p:nvPr/>
        </p:nvSpPr>
        <p:spPr>
          <a:xfrm>
            <a:off x="3341298" y="444376"/>
            <a:ext cx="8604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9933"/>
                </a:solidFill>
              </a:rPr>
              <a:t>Optimized GEN memory overhead reduced to 1 in 1,000, 15x speedup</a:t>
            </a:r>
            <a:endParaRPr lang="zh-CN" altLang="en-US" sz="2000" b="1" dirty="0">
              <a:solidFill>
                <a:srgbClr val="FF9933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187E30-10C2-4CD6-807A-3AE4BA0A63BC}"/>
              </a:ext>
            </a:extLst>
          </p:cNvPr>
          <p:cNvSpPr txBox="1"/>
          <p:nvPr/>
        </p:nvSpPr>
        <p:spPr>
          <a:xfrm>
            <a:off x="3341298" y="1029743"/>
            <a:ext cx="762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9933"/>
                </a:solidFill>
              </a:rPr>
              <a:t>Unsupervised GEN version with better results than baseline</a:t>
            </a:r>
            <a:endParaRPr lang="zh-CN" altLang="en-US" b="1" dirty="0">
              <a:solidFill>
                <a:srgbClr val="FF9933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9489EC-2B43-4576-BFC2-5867936E0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9" y="3497358"/>
            <a:ext cx="3598885" cy="239925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!!GEN_img" descr="图示&#10;&#10;描述已自动生成">
            <a:extLst>
              <a:ext uri="{FF2B5EF4-FFF2-40B4-BE49-F238E27FC236}">
                <a16:creationId xmlns:a16="http://schemas.microsoft.com/office/drawing/2014/main" id="{0D9DC531-32EA-4000-92FA-6BF2E3860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97" y="3497358"/>
            <a:ext cx="3188677" cy="2403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40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>
            <a:extLst>
              <a:ext uri="{FF2B5EF4-FFF2-40B4-BE49-F238E27FC236}">
                <a16:creationId xmlns:a16="http://schemas.microsoft.com/office/drawing/2014/main" id="{17DFBE3F-5CF9-4296-8CA2-8F9B1A763820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4815876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What is Graph?</a:t>
            </a:r>
            <a:endParaRPr lang="zh-CN" altLang="en-US" sz="4000" dirty="0"/>
          </a:p>
        </p:txBody>
      </p:sp>
      <p:pic>
        <p:nvPicPr>
          <p:cNvPr id="6" name="!!left_img">
            <a:extLst>
              <a:ext uri="{FF2B5EF4-FFF2-40B4-BE49-F238E27FC236}">
                <a16:creationId xmlns:a16="http://schemas.microsoft.com/office/drawing/2014/main" id="{F4E38F08-B3BC-405F-95D6-BE269D8971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 r="17524"/>
          <a:stretch/>
        </p:blipFill>
        <p:spPr>
          <a:xfrm>
            <a:off x="188798" y="1615113"/>
            <a:ext cx="3218296" cy="34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B88C8F8-DC86-4FFA-A114-FBCD1D73D786}"/>
                  </a:ext>
                </a:extLst>
              </p:cNvPr>
              <p:cNvSpPr txBox="1"/>
              <p:nvPr/>
            </p:nvSpPr>
            <p:spPr>
              <a:xfrm>
                <a:off x="4407717" y="5274579"/>
                <a:ext cx="4947508" cy="881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54DE"/>
                    </a:solidFill>
                  </a:rPr>
                  <a:t>Every graph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b="0" i="1" smtClean="0">
                        <a:solidFill>
                          <a:srgbClr val="0054D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0054DE"/>
                    </a:solidFill>
                  </a:rPr>
                  <a:t> is composed of nodes and edges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54DE"/>
                    </a:solidFill>
                  </a:rPr>
                  <a:t>Example</a:t>
                </a:r>
                <a:r>
                  <a:rPr lang="zh-CN" altLang="en-US" dirty="0">
                    <a:solidFill>
                      <a:srgbClr val="0054DE"/>
                    </a:solidFill>
                  </a:rPr>
                  <a:t>： </a:t>
                </a:r>
                <a:r>
                  <a:rPr lang="en-US" altLang="zh-CN" dirty="0" err="1">
                    <a:solidFill>
                      <a:srgbClr val="0054DE"/>
                    </a:solidFill>
                  </a:rPr>
                  <a:t>Wechat</a:t>
                </a:r>
                <a:r>
                  <a:rPr lang="en-US" altLang="zh-CN" dirty="0">
                    <a:solidFill>
                      <a:srgbClr val="0054DE"/>
                    </a:solidFill>
                  </a:rPr>
                  <a:t> social network</a:t>
                </a:r>
                <a:endParaRPr lang="zh-CN" altLang="en-US" dirty="0">
                  <a:solidFill>
                    <a:srgbClr val="0054DE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B88C8F8-DC86-4FFA-A114-FBCD1D73D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717" y="5274579"/>
                <a:ext cx="4947508" cy="881139"/>
              </a:xfrm>
              <a:prstGeom prst="rect">
                <a:avLst/>
              </a:prstGeom>
              <a:blipFill>
                <a:blip r:embed="rId4"/>
                <a:stretch>
                  <a:fillRect l="-985" r="-246" b="-96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!!GEN_img">
            <a:extLst>
              <a:ext uri="{FF2B5EF4-FFF2-40B4-BE49-F238E27FC236}">
                <a16:creationId xmlns:a16="http://schemas.microsoft.com/office/drawing/2014/main" id="{C209AE0C-5A24-428D-A43F-D558E9CCD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94" y="1615112"/>
            <a:ext cx="8644403" cy="34245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3D16F5-D63E-4D78-A703-C5B9B5F25F52}"/>
              </a:ext>
            </a:extLst>
          </p:cNvPr>
          <p:cNvSpPr txBox="1"/>
          <p:nvPr/>
        </p:nvSpPr>
        <p:spPr>
          <a:xfrm>
            <a:off x="5558044" y="6436123"/>
            <a:ext cx="6688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54DE"/>
                </a:solidFill>
              </a:rPr>
              <a:t>Image from harry </a:t>
            </a:r>
            <a:r>
              <a:rPr lang="en-US" altLang="zh-CN" sz="1200" dirty="0" err="1">
                <a:solidFill>
                  <a:srgbClr val="0054DE"/>
                </a:solidFill>
              </a:rPr>
              <a:t>mou</a:t>
            </a:r>
            <a:r>
              <a:rPr lang="en-US" altLang="zh-CN" sz="1200" dirty="0">
                <a:solidFill>
                  <a:srgbClr val="0054DE"/>
                </a:solidFill>
              </a:rPr>
              <a:t>. </a:t>
            </a:r>
            <a:r>
              <a:rPr lang="zh-CN" altLang="en-US" sz="1200" dirty="0">
                <a:solidFill>
                  <a:srgbClr val="0054DE"/>
                </a:solidFill>
              </a:rPr>
              <a:t>黑产看了会落泪</a:t>
            </a:r>
            <a:r>
              <a:rPr lang="en-US" altLang="zh-CN" sz="1200" dirty="0">
                <a:solidFill>
                  <a:srgbClr val="0054DE"/>
                </a:solidFill>
              </a:rPr>
              <a:t>! </a:t>
            </a:r>
            <a:r>
              <a:rPr lang="zh-CN" altLang="en-US" sz="1200" dirty="0">
                <a:solidFill>
                  <a:srgbClr val="0054DE"/>
                </a:solidFill>
              </a:rPr>
              <a:t>万字解密图算法技术在黑产挖掘中的应用与创新</a:t>
            </a:r>
            <a:r>
              <a:rPr lang="en-US" altLang="zh-CN" sz="1200" dirty="0">
                <a:solidFill>
                  <a:srgbClr val="0054DE"/>
                </a:solidFill>
              </a:rPr>
              <a:t>[R],2021</a:t>
            </a:r>
            <a:endParaRPr lang="zh-CN" altLang="en-US" sz="1200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0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>
            <a:extLst>
              <a:ext uri="{FF2B5EF4-FFF2-40B4-BE49-F238E27FC236}">
                <a16:creationId xmlns:a16="http://schemas.microsoft.com/office/drawing/2014/main" id="{17DFBE3F-5CF9-4296-8CA2-8F9B1A763820}"/>
              </a:ext>
            </a:extLst>
          </p:cNvPr>
          <p:cNvSpPr txBox="1">
            <a:spLocks/>
          </p:cNvSpPr>
          <p:nvPr/>
        </p:nvSpPr>
        <p:spPr>
          <a:xfrm>
            <a:off x="295385" y="236526"/>
            <a:ext cx="10134490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What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Graph Convulsion</a:t>
            </a:r>
            <a:endParaRPr lang="zh-CN" altLang="en-US" sz="4000" dirty="0"/>
          </a:p>
        </p:txBody>
      </p:sp>
      <p:pic>
        <p:nvPicPr>
          <p:cNvPr id="5" name="!!GEN_img" descr="图示, 工程绘图&#10;&#10;描述已自动生成">
            <a:extLst>
              <a:ext uri="{FF2B5EF4-FFF2-40B4-BE49-F238E27FC236}">
                <a16:creationId xmlns:a16="http://schemas.microsoft.com/office/drawing/2014/main" id="{B39CB3CB-AECC-4BF6-A17F-45965CBBF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92" y="1100622"/>
            <a:ext cx="7364863" cy="355667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!!left_img">
            <a:extLst>
              <a:ext uri="{FF2B5EF4-FFF2-40B4-BE49-F238E27FC236}">
                <a16:creationId xmlns:a16="http://schemas.microsoft.com/office/drawing/2014/main" id="{8428BE16-CC1D-4F88-B0A6-E75DE7B8F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54" y="1100622"/>
            <a:ext cx="4240638" cy="355470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EB706AE-4C8A-4CB2-8C10-615CA106234A}"/>
              </a:ext>
            </a:extLst>
          </p:cNvPr>
          <p:cNvSpPr txBox="1"/>
          <p:nvPr/>
        </p:nvSpPr>
        <p:spPr>
          <a:xfrm>
            <a:off x="1093863" y="6406062"/>
            <a:ext cx="11498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54DE"/>
                </a:solidFill>
              </a:rPr>
              <a:t>图片来自 </a:t>
            </a:r>
            <a:r>
              <a:rPr lang="zh-CN" altLang="zh-CN" sz="1200" dirty="0">
                <a:solidFill>
                  <a:srgbClr val="0054DE"/>
                </a:solidFill>
              </a:rPr>
              <a:t>Wu, Zonghan and Pan, Shiru</a:t>
            </a:r>
            <a:r>
              <a:rPr lang="en-US" altLang="zh-CN" sz="1200" dirty="0">
                <a:solidFill>
                  <a:srgbClr val="0054DE"/>
                </a:solidFill>
              </a:rPr>
              <a:t>. </a:t>
            </a:r>
            <a:r>
              <a:rPr lang="zh-CN" altLang="zh-CN" sz="1200" dirty="0">
                <a:solidFill>
                  <a:srgbClr val="0054DE"/>
                </a:solidFill>
              </a:rPr>
              <a:t>A Comprehensive Survey on Graph Neural Networks </a:t>
            </a:r>
            <a:r>
              <a:rPr lang="en-US" altLang="zh-CN" sz="1200" dirty="0">
                <a:solidFill>
                  <a:srgbClr val="0054DE"/>
                </a:solidFill>
              </a:rPr>
              <a:t>[J]. </a:t>
            </a:r>
            <a:r>
              <a:rPr lang="zh-CN" altLang="zh-CN" sz="1200" dirty="0">
                <a:solidFill>
                  <a:srgbClr val="0054DE"/>
                </a:solidFill>
              </a:rPr>
              <a:t>IEEE Transactions on Neural Networks and Learning Systems</a:t>
            </a:r>
            <a:r>
              <a:rPr lang="en-US" altLang="zh-CN" sz="1200" dirty="0">
                <a:solidFill>
                  <a:srgbClr val="0054DE"/>
                </a:solidFill>
              </a:rPr>
              <a:t>,</a:t>
            </a:r>
            <a:r>
              <a:rPr lang="zh-CN" altLang="en-US" sz="1200" dirty="0">
                <a:solidFill>
                  <a:srgbClr val="0054DE"/>
                </a:solidFill>
              </a:rPr>
              <a:t> </a:t>
            </a:r>
            <a:r>
              <a:rPr lang="en-US" altLang="zh-CN" sz="1200" dirty="0">
                <a:solidFill>
                  <a:srgbClr val="0054DE"/>
                </a:solidFill>
              </a:rPr>
              <a:t>2021:4-24</a:t>
            </a:r>
            <a:endParaRPr lang="zh-CN" altLang="en-US" sz="1200" dirty="0">
              <a:solidFill>
                <a:srgbClr val="0054DE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EC2C83-C208-4395-9073-E93906994B24}"/>
              </a:ext>
            </a:extLst>
          </p:cNvPr>
          <p:cNvSpPr/>
          <p:nvPr/>
        </p:nvSpPr>
        <p:spPr>
          <a:xfrm>
            <a:off x="2683204" y="1620751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B7E6DF-BDE2-4DD2-A77D-C48FBF4F974C}"/>
              </a:ext>
            </a:extLst>
          </p:cNvPr>
          <p:cNvSpPr/>
          <p:nvPr/>
        </p:nvSpPr>
        <p:spPr>
          <a:xfrm>
            <a:off x="3548443" y="1690953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C3EF6A-D839-4DA5-8855-9FF6CF0052C8}"/>
              </a:ext>
            </a:extLst>
          </p:cNvPr>
          <p:cNvSpPr/>
          <p:nvPr/>
        </p:nvSpPr>
        <p:spPr>
          <a:xfrm>
            <a:off x="3516821" y="1187049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D1FF03-1D81-46CB-9803-CE4077280EFE}"/>
              </a:ext>
            </a:extLst>
          </p:cNvPr>
          <p:cNvSpPr/>
          <p:nvPr/>
        </p:nvSpPr>
        <p:spPr>
          <a:xfrm>
            <a:off x="3045936" y="1252843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E41E4A-18D9-4002-96CF-F77CFB46920B}"/>
              </a:ext>
            </a:extLst>
          </p:cNvPr>
          <p:cNvSpPr/>
          <p:nvPr/>
        </p:nvSpPr>
        <p:spPr>
          <a:xfrm>
            <a:off x="3227301" y="1506597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C03483-4FE7-483E-BF5A-1AC58AC9D65A}"/>
              </a:ext>
            </a:extLst>
          </p:cNvPr>
          <p:cNvSpPr/>
          <p:nvPr/>
        </p:nvSpPr>
        <p:spPr>
          <a:xfrm>
            <a:off x="909806" y="1412617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D5276B-6858-4E03-AC83-ACC58968CE17}"/>
              </a:ext>
            </a:extLst>
          </p:cNvPr>
          <p:cNvSpPr/>
          <p:nvPr/>
        </p:nvSpPr>
        <p:spPr>
          <a:xfrm>
            <a:off x="471251" y="1025322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DDE035-74F4-4103-A743-10E660B4B124}"/>
              </a:ext>
            </a:extLst>
          </p:cNvPr>
          <p:cNvSpPr/>
          <p:nvPr/>
        </p:nvSpPr>
        <p:spPr>
          <a:xfrm>
            <a:off x="925617" y="1025322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72A1537-A7E6-429F-8FF0-A2138CEFAE3D}"/>
              </a:ext>
            </a:extLst>
          </p:cNvPr>
          <p:cNvSpPr/>
          <p:nvPr/>
        </p:nvSpPr>
        <p:spPr>
          <a:xfrm>
            <a:off x="1342425" y="1020903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342A78-1EE9-4DCB-B14A-5641D9FDCA40}"/>
              </a:ext>
            </a:extLst>
          </p:cNvPr>
          <p:cNvSpPr/>
          <p:nvPr/>
        </p:nvSpPr>
        <p:spPr>
          <a:xfrm>
            <a:off x="471251" y="1420170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C266C31-D23E-4952-98B4-481FBDA938E8}"/>
              </a:ext>
            </a:extLst>
          </p:cNvPr>
          <p:cNvSpPr/>
          <p:nvPr/>
        </p:nvSpPr>
        <p:spPr>
          <a:xfrm>
            <a:off x="454731" y="1850727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65E30B-B6FC-4A34-8826-FF8B6FC60591}"/>
              </a:ext>
            </a:extLst>
          </p:cNvPr>
          <p:cNvSpPr/>
          <p:nvPr/>
        </p:nvSpPr>
        <p:spPr>
          <a:xfrm>
            <a:off x="925617" y="1884386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53DE9B-7EAE-4CEA-8B81-D56A7F624E86}"/>
              </a:ext>
            </a:extLst>
          </p:cNvPr>
          <p:cNvSpPr/>
          <p:nvPr/>
        </p:nvSpPr>
        <p:spPr>
          <a:xfrm>
            <a:off x="1326614" y="1884386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77B9A5-6DEB-49B3-A0D6-D5ED1EF19605}"/>
              </a:ext>
            </a:extLst>
          </p:cNvPr>
          <p:cNvSpPr/>
          <p:nvPr/>
        </p:nvSpPr>
        <p:spPr>
          <a:xfrm>
            <a:off x="1336490" y="1452644"/>
            <a:ext cx="108154" cy="319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9ED680-8D12-4EA1-BB0D-F891F0449AAD}"/>
              </a:ext>
            </a:extLst>
          </p:cNvPr>
          <p:cNvSpPr txBox="1"/>
          <p:nvPr/>
        </p:nvSpPr>
        <p:spPr>
          <a:xfrm>
            <a:off x="3403963" y="4764620"/>
            <a:ext cx="6361037" cy="1532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54DE"/>
                </a:solidFill>
              </a:rPr>
              <a:t>Application</a:t>
            </a:r>
            <a:r>
              <a:rPr lang="zh-CN" altLang="en-US" sz="1600" b="1" dirty="0">
                <a:solidFill>
                  <a:srgbClr val="0054DE"/>
                </a:solidFill>
              </a:rPr>
              <a:t>：</a:t>
            </a:r>
            <a:endParaRPr lang="en-US" altLang="zh-CN" sz="1600" b="1" dirty="0">
              <a:solidFill>
                <a:srgbClr val="0054DE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b="1" dirty="0">
                <a:solidFill>
                  <a:srgbClr val="0054DE"/>
                </a:solidFill>
              </a:rPr>
              <a:t>Classify social network users, e.g., animation fans, movie lovers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b="1" dirty="0">
                <a:solidFill>
                  <a:srgbClr val="0054DE"/>
                </a:solidFill>
              </a:rPr>
              <a:t>Prediction of user relationships e.g. friendships, kinships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54D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4288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208 L 0.00182 0.00231 C 0.00351 0.00416 0.00521 0.00601 0.0069 0.00833 C 0.00729 0.00902 0.00742 0.01018 0.00794 0.01111 C 0.00937 0.01388 0.01068 0.01712 0.0125 0.01921 L 0.01862 0.02546 C 0.02187 0.03518 0.02018 0.03125 0.02878 0.04282 C 0.02917 0.04328 0.03333 0.04745 0.0345 0.04814 C 0.03463 0.04837 0.03476 0.04814 0.03503 0.04814 L 0.03555 0.0537 " pathEditMode="relative" rAng="0" ptsTypes="AAAAAAAA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5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0.00208 L -0.00274 0.00231 C -0.00235 0.01504 -0.00143 0.028 -0.0013 0.04097 C -0.00104 0.05208 -0.00182 0.07453 -0.00182 0.07476 L -0.00182 0.07453 " pathEditMode="relative" rAng="0" ptsTypes="AAAAA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6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0.0007 L -0.00338 0.00093 C -0.01119 0.01458 -0.01744 0.03195 -0.02682 0.04236 C -0.0302 0.0463 -0.03151 0.04676 -0.03398 0.05232 C -0.03437 0.05347 -0.03463 0.05486 -0.03502 0.05602 L -0.03541 0.06065 L -0.03541 0.06088 " pathEditMode="relative" rAng="0" ptsTypes="AAAAA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300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324 L 0.0013 0.00348 C 0.0069 0.00278 0.0125 0.00278 0.0181 0.00232 C 0.01875 0.00209 0.0194 0.00139 0.02018 0.00139 C 0.02461 0.00116 0.02904 0.00139 0.03346 0.00139 L 0.03346 0.00162 " pathEditMode="relative" rAng="0" ptsTypes="AAAA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694 L -0.00091 0.00717 C 0.00039 0.00324 0.00143 -0.00093 0.00312 -0.00417 C 0.00455 -0.00672 0.00677 -0.00787 0.0082 -0.01042 C 0.01302 -0.01899 0.00846 -0.01135 0.0138 -0.01852 C 0.02409 -0.03218 0.01367 -0.01899 0.025 -0.03681 C 0.02565 -0.03774 0.02643 -0.03797 0.02708 -0.03866 C 0.02851 -0.04005 0.02981 -0.04144 0.03112 -0.04306 C 0.03203 -0.04422 0.03294 -0.04537 0.03372 -0.04676 C 0.03502 -0.04908 0.03606 -0.05186 0.03737 -0.05394 L 0.03737 -0.05371 " pathEditMode="relative" rAng="0" ptsTypes="AAAAAAAAA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303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347 L -0.00117 0.0037 C -0.00195 -0.03311 -0.00169 -0.01528 -0.00169 -0.05 L -0.00169 -0.04977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66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254 L 0.00156 0.00277 C -0.00026 0.00023 -0.00195 -0.00162 -0.00364 -0.00394 C -0.00456 -0.00533 -0.00534 -0.00672 -0.00612 -0.00834 C -0.00677 -0.00949 -0.00703 -0.01111 -0.00768 -0.01204 C -0.00859 -0.0132 -0.00976 -0.01366 -0.01081 -0.01482 C -0.01159 -0.01574 -0.01211 -0.01713 -0.01276 -0.01829 C -0.0138 -0.01991 -0.01484 -0.0213 -0.01588 -0.02292 C -0.01771 -0.03635 -0.01562 -0.02454 -0.01888 -0.03565 C -0.02396 -0.05232 -0.01862 -0.03843 -0.02252 -0.0463 C -0.02305 -0.04746 -0.02331 -0.04908 -0.02409 -0.05 C -0.025 -0.05116 -0.02617 -0.05162 -0.02708 -0.05278 C -0.02786 -0.05348 -0.02838 -0.05463 -0.02917 -0.05556 C -0.03021 -0.05648 -0.0306 -0.05625 -0.03164 -0.05625 L -0.03164 -0.05602 " pathEditMode="relative" rAng="0" ptsTypes="AAAAAAAAAAAAA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294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0.00301 L 0.00235 0.00324 C -0.00117 0.00348 -0.00455 0.00463 -0.00794 0.00486 L -0.0319 0.00371 C -0.03333 0.00371 -0.03463 0.00371 -0.03593 0.00371 L -0.03593 0.00394 " pathEditMode="relative" rAng="0" ptsTypes="AAAAAA">
                                      <p:cBhvr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-0.00116 L 0.00247 -0.00093 C 0.00364 -0.00139 0.00481 -0.00209 0.00599 -0.00185 C 0.00729 -0.00185 0.01041 0.00023 0.01172 0.00092 C 0.01302 0.00254 0.01523 0.00509 0.01614 0.00671 C 0.0164 0.00717 0.01666 0.00764 0.01692 0.0081 C 0.01731 0.00879 0.01744 0.00972 0.01784 0.01018 C 0.01823 0.01111 0.01888 0.01157 0.0194 0.01227 C 0.01966 0.01389 0.02005 0.01527 0.02018 0.01666 C 0.02109 0.02523 0.01953 0.02199 0.02148 0.02523 C 0.02122 0.02801 0.02122 0.03102 0.02096 0.03379 C 0.02096 0.03449 0.02057 0.03611 0.02057 0.03634 L 0.01901 0.03611 " pathEditMode="relative" rAng="0" ptsTypes="AAAAAAAAAAA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182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301 L 0.00117 0.00324 C 0.00234 0.00532 0.00351 0.00764 0.00482 0.00972 C 0.00534 0.01042 0.00573 0.01111 0.00625 0.01134 C 0.00716 0.01204 0.0082 0.01204 0.00911 0.01227 C 0.00976 0.01273 0.01042 0.0132 0.01094 0.01389 C 0.01146 0.01458 0.01146 0.01597 0.01198 0.01644 C 0.01263 0.01736 0.01354 0.01759 0.01432 0.01829 C 0.01523 0.01782 0.01628 0.01782 0.01719 0.01736 C 0.0194 0.01597 0.01914 0.01482 0.02083 0.0132 C 0.02161 0.0125 0.02253 0.01204 0.02331 0.01134 C 0.02383 0.01088 0.02448 0.01019 0.02513 0.00972 C 0.02565 0.00949 0.02604 0.00926 0.02656 0.0088 C 0.02721 0.00833 0.02786 0.00787 0.02838 0.00718 C 0.03047 0.00509 0.0293 0.00556 0.03177 0.00394 C 0.03268 0.00324 0.03359 0.00278 0.0345 0.00208 C 0.03516 0.00162 0.03581 0.00093 0.03646 0.00046 C 0.03724 -0.00023 0.03802 -0.00069 0.0388 -0.00116 C 0.03932 -0.00208 0.03971 -0.00301 0.04023 -0.0037 C 0.04062 -0.00417 0.04128 -0.00393 0.04167 -0.00463 C 0.04258 -0.00602 0.0431 -0.0081 0.04401 -0.00972 C 0.04453 -0.01065 0.04518 -0.01134 0.04583 -0.01227 C 0.04831 -0.01574 0.04792 -0.01505 0.04922 -0.01713 L 0.04922 -0.0169 " pathEditMode="relative" rAng="0" ptsTypes="AAAAAAAAAAAAAAAAAAAAAAAA"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-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532 L 0.00183 0.00555 C 0.00091 0.00324 0.00026 0.00115 -0.00065 -0.0007 C -0.00091 -0.00139 -0.00169 -0.00162 -0.00195 -0.00232 C -0.00247 -0.00348 -0.00247 -0.00533 -0.00299 -0.00649 C -0.00677 -0.01505 -0.00586 -0.01412 -0.0095 -0.01574 C -0.01002 -0.0169 -0.01041 -0.01829 -0.01093 -0.01899 C -0.01146 -0.01991 -0.01224 -0.02014 -0.01289 -0.02084 C -0.01536 -0.02338 -0.01315 -0.02176 -0.01562 -0.02338 C -0.01679 -0.02616 -0.0164 -0.0257 -0.0181 -0.02755 C -0.01862 -0.02801 -0.01992 -0.02917 -0.01992 -0.02894 L -0.02174 -0.02987 " pathEditMode="relative" rAng="0" ptsTypes="AAAAAAAAAAAA"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-175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417 L -0.00078 -0.00394 C -0.00208 0.00092 -0.00313 0.00648 -0.00469 0.01157 C -0.00508 0.01342 -0.0056 0.01504 -0.00599 0.01666 C -0.00625 0.01759 -0.00625 0.01851 -0.00651 0.01921 C -0.0069 0.0199 -0.00742 0.02037 -0.00794 0.02083 C -0.00899 0.02453 -0.00912 0.02569 -0.01081 0.02916 C -0.0112 0.03009 -0.01172 0.03078 -0.01224 0.03171 C -0.0125 0.03264 -0.01276 0.03356 -0.01315 0.03426 C -0.01393 0.03564 -0.01524 0.03611 -0.01602 0.03773 L -0.01745 0.04027 C -0.01836 0.04652 -0.01758 0.04467 -0.01875 0.04699 L -0.01875 0.04722 " pathEditMode="relative" rAng="0" ptsTypes="AAAAAAAAAAA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1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GEN">
            <a:extLst>
              <a:ext uri="{FF2B5EF4-FFF2-40B4-BE49-F238E27FC236}">
                <a16:creationId xmlns:a16="http://schemas.microsoft.com/office/drawing/2014/main" id="{601C01E5-27A8-4C7E-A6C2-93C0CE15A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7175" y="2150285"/>
            <a:ext cx="2940817" cy="864096"/>
          </a:xfrm>
        </p:spPr>
        <p:txBody>
          <a:bodyPr/>
          <a:lstStyle/>
          <a:p>
            <a:r>
              <a:rPr lang="en-US" altLang="zh-CN" dirty="0"/>
              <a:t>GEN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6767C6C-99F7-4B43-BF21-382E31BDCCB6}"/>
              </a:ext>
            </a:extLst>
          </p:cNvPr>
          <p:cNvCxnSpPr>
            <a:cxnSpLocks/>
          </p:cNvCxnSpPr>
          <p:nvPr/>
        </p:nvCxnSpPr>
        <p:spPr>
          <a:xfrm>
            <a:off x="2286000" y="3014381"/>
            <a:ext cx="40047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17DFBE3F-5CF9-4296-8CA2-8F9B1A763820}"/>
              </a:ext>
            </a:extLst>
          </p:cNvPr>
          <p:cNvSpPr txBox="1">
            <a:spLocks/>
          </p:cNvSpPr>
          <p:nvPr/>
        </p:nvSpPr>
        <p:spPr>
          <a:xfrm>
            <a:off x="295386" y="236526"/>
            <a:ext cx="3556449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0052D9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Project</a:t>
            </a:r>
            <a:r>
              <a:rPr lang="zh-CN" altLang="en-US" sz="3200" dirty="0"/>
              <a:t> </a:t>
            </a:r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7" name="!!GEN_intro">
            <a:extLst>
              <a:ext uri="{FF2B5EF4-FFF2-40B4-BE49-F238E27FC236}">
                <a16:creationId xmlns:a16="http://schemas.microsoft.com/office/drawing/2014/main" id="{44CEF278-4307-4D7B-B045-DDAAFA3CFD3A}"/>
              </a:ext>
            </a:extLst>
          </p:cNvPr>
          <p:cNvSpPr txBox="1"/>
          <p:nvPr/>
        </p:nvSpPr>
        <p:spPr>
          <a:xfrm>
            <a:off x="2127174" y="367598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54DE"/>
                </a:solidFill>
              </a:rPr>
              <a:t>  </a:t>
            </a:r>
            <a:endParaRPr lang="zh-CN" altLang="en-US" dirty="0">
              <a:solidFill>
                <a:srgbClr val="0054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499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2D9"/>
      </a:accent1>
      <a:accent2>
        <a:srgbClr val="FFFFFF"/>
      </a:accent2>
      <a:accent3>
        <a:srgbClr val="00193C"/>
      </a:accent3>
      <a:accent4>
        <a:srgbClr val="B4BEC8"/>
      </a:accent4>
      <a:accent5>
        <a:srgbClr val="5A646E"/>
      </a:accent5>
      <a:accent6>
        <a:srgbClr val="00DCD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实习转正答辩.potx" id="{9DCDE850-3544-49F6-AB83-F212CE481A71}" vid="{841BC05F-7DE4-413C-B299-193486D7141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实习转正答辩_v2</Template>
  <TotalTime>1613</TotalTime>
  <Words>3429</Words>
  <Application>Microsoft Office PowerPoint</Application>
  <PresentationFormat>宽屏</PresentationFormat>
  <Paragraphs>473</Paragraphs>
  <Slides>59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Arial Unicode MS</vt:lpstr>
      <vt:lpstr>Helvetica Neue Medium</vt:lpstr>
      <vt:lpstr>TTTGB Medium</vt:lpstr>
      <vt:lpstr>微软雅黑</vt:lpstr>
      <vt:lpstr>等线</vt:lpstr>
      <vt:lpstr>等线 Light</vt:lpstr>
      <vt:lpstr>Arial</vt:lpstr>
      <vt:lpstr>Cambria Math</vt:lpstr>
      <vt:lpstr>Office 主题​​</vt:lpstr>
      <vt:lpstr>Equation</vt:lpstr>
      <vt:lpstr>Internship Summary  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Conclusion</vt:lpstr>
      <vt:lpstr>PowerPoint 演示文稿</vt:lpstr>
      <vt:lpstr>附录</vt:lpstr>
      <vt:lpstr>附录</vt:lpstr>
      <vt:lpstr>附录</vt:lpstr>
      <vt:lpstr>附录</vt:lpstr>
      <vt:lpstr>附录</vt:lpstr>
      <vt:lpstr>附录</vt:lpstr>
      <vt:lpstr>附录</vt:lpstr>
      <vt:lpstr>GEN  case study</vt:lpstr>
      <vt:lpstr>JIT</vt:lpstr>
      <vt:lpstr>nn-descend</vt:lpstr>
      <vt:lpstr>EM</vt:lpstr>
      <vt:lpstr>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实习转正答辩</dc:title>
  <dc:creator>T191509</dc:creator>
  <cp:lastModifiedBy>walker chi</cp:lastModifiedBy>
  <cp:revision>153</cp:revision>
  <dcterms:created xsi:type="dcterms:W3CDTF">2021-08-13T02:18:29Z</dcterms:created>
  <dcterms:modified xsi:type="dcterms:W3CDTF">2023-07-03T11:44:11Z</dcterms:modified>
</cp:coreProperties>
</file>